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3" d="100"/>
          <a:sy n="13" d="100"/>
        </p:scale>
        <p:origin x="2202" y="9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dirty="0"/>
              <a:t>Drag picture to placeholder or click icon to add</a:t>
            </a:r>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dirty="0"/>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5/15/2026</a:t>
            </a:fld>
            <a:endParaRPr lang="en-US" dirty="0"/>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dirty="0"/>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35BBFEB-51AF-FD73-8753-E03C910D4FAD}"/>
              </a:ext>
            </a:extLst>
          </p:cNvPr>
          <p:cNvPicPr>
            <a:picLocks noChangeAspect="1"/>
          </p:cNvPicPr>
          <p:nvPr/>
        </p:nvPicPr>
        <p:blipFill>
          <a:blip r:embed="rId2"/>
          <a:stretch>
            <a:fillRect/>
          </a:stretch>
        </p:blipFill>
        <p:spPr>
          <a:xfrm>
            <a:off x="848236" y="34137918"/>
            <a:ext cx="2361020" cy="5245430"/>
          </a:xfrm>
          <a:prstGeom prst="rect">
            <a:avLst/>
          </a:prstGeom>
        </p:spPr>
      </p:pic>
      <p:pic>
        <p:nvPicPr>
          <p:cNvPr id="14" name="Picture 13">
            <a:extLst>
              <a:ext uri="{FF2B5EF4-FFF2-40B4-BE49-F238E27FC236}">
                <a16:creationId xmlns:a16="http://schemas.microsoft.com/office/drawing/2014/main" id="{E6020E0B-9F35-945E-FA49-870BDFFE766C}"/>
              </a:ext>
            </a:extLst>
          </p:cNvPr>
          <p:cNvPicPr>
            <a:picLocks noChangeAspect="1"/>
          </p:cNvPicPr>
          <p:nvPr/>
        </p:nvPicPr>
        <p:blipFill>
          <a:blip r:embed="rId3"/>
          <a:stretch>
            <a:fillRect/>
          </a:stretch>
        </p:blipFill>
        <p:spPr>
          <a:xfrm>
            <a:off x="1154982" y="29449812"/>
            <a:ext cx="3440547" cy="4315641"/>
          </a:xfrm>
          <a:prstGeom prst="rect">
            <a:avLst/>
          </a:prstGeom>
        </p:spPr>
      </p:pic>
      <p:pic>
        <p:nvPicPr>
          <p:cNvPr id="8" name="Picture 7">
            <a:extLst>
              <a:ext uri="{FF2B5EF4-FFF2-40B4-BE49-F238E27FC236}">
                <a16:creationId xmlns:a16="http://schemas.microsoft.com/office/drawing/2014/main" id="{5EC4270C-D2B5-609D-BBC6-20778B0DA2B9}"/>
              </a:ext>
            </a:extLst>
          </p:cNvPr>
          <p:cNvPicPr>
            <a:picLocks noChangeAspect="1"/>
          </p:cNvPicPr>
          <p:nvPr/>
        </p:nvPicPr>
        <p:blipFill>
          <a:blip r:embed="rId4"/>
          <a:stretch>
            <a:fillRect/>
          </a:stretch>
        </p:blipFill>
        <p:spPr>
          <a:xfrm>
            <a:off x="1190833" y="14897529"/>
            <a:ext cx="4072543" cy="6797345"/>
          </a:xfrm>
          <a:prstGeom prst="rect">
            <a:avLst/>
          </a:prstGeom>
        </p:spPr>
      </p:pic>
      <p:pic>
        <p:nvPicPr>
          <p:cNvPr id="35" name="Picture 34">
            <a:extLst>
              <a:ext uri="{FF2B5EF4-FFF2-40B4-BE49-F238E27FC236}">
                <a16:creationId xmlns:a16="http://schemas.microsoft.com/office/drawing/2014/main" id="{54EB549C-22FD-C4B4-4CBA-C200EED1BC3C}"/>
              </a:ext>
            </a:extLst>
          </p:cNvPr>
          <p:cNvPicPr>
            <a:picLocks noChangeAspect="1"/>
          </p:cNvPicPr>
          <p:nvPr/>
        </p:nvPicPr>
        <p:blipFill>
          <a:blip r:embed="rId5"/>
          <a:srcRect b="3932"/>
          <a:stretch>
            <a:fillRect/>
          </a:stretch>
        </p:blipFill>
        <p:spPr>
          <a:xfrm>
            <a:off x="1354208" y="8459811"/>
            <a:ext cx="3620127" cy="5685239"/>
          </a:xfrm>
          <a:prstGeom prst="rect">
            <a:avLst/>
          </a:prstGeom>
        </p:spPr>
      </p:pic>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5798" y="6550353"/>
            <a:ext cx="26712939" cy="1015663"/>
          </a:xfrm>
          <a:prstGeom prst="rect">
            <a:avLst/>
          </a:prstGeom>
          <a:noFill/>
        </p:spPr>
        <p:txBody>
          <a:bodyPr wrap="square" rtlCol="0">
            <a:spAutoFit/>
          </a:bodyPr>
          <a:lstStyle/>
          <a:p>
            <a:pPr algn="ctr"/>
            <a:r>
              <a:rPr lang="it-IT" sz="6000" b="1" dirty="0"/>
              <a:t>Structura solului și flora buruienilor în agroecosisteme legumicole la SCDL Buzău</a:t>
            </a:r>
            <a:endParaRPr lang="en-US" sz="6000" dirty="0"/>
          </a:p>
        </p:txBody>
      </p:sp>
      <p:sp>
        <p:nvSpPr>
          <p:cNvPr id="19" name="TextBox 18"/>
          <p:cNvSpPr txBox="1"/>
          <p:nvPr/>
        </p:nvSpPr>
        <p:spPr>
          <a:xfrm>
            <a:off x="1354208" y="8367671"/>
            <a:ext cx="29314529" cy="2308324"/>
          </a:xfrm>
          <a:prstGeom prst="rect">
            <a:avLst/>
          </a:prstGeom>
          <a:noFill/>
        </p:spPr>
        <p:txBody>
          <a:bodyPr wrap="square" rtlCol="0">
            <a:spAutoFit/>
          </a:bodyPr>
          <a:lstStyle/>
          <a:p>
            <a:pPr algn="r"/>
            <a:r>
              <a:rPr lang="en-GB" sz="3600" b="1" cap="all" dirty="0"/>
              <a:t>Niță </a:t>
            </a:r>
            <a:r>
              <a:rPr lang="en-GB" sz="3600" b="1" dirty="0"/>
              <a:t>Auraș, </a:t>
            </a:r>
            <a:r>
              <a:rPr lang="en-GB" sz="3600" b="1" cap="all" dirty="0"/>
              <a:t>Toader</a:t>
            </a:r>
            <a:r>
              <a:rPr lang="en-GB" sz="3600" b="1" dirty="0"/>
              <a:t> Alexandru Cristian, </a:t>
            </a:r>
            <a:r>
              <a:rPr lang="en-GB" sz="3600" b="1" cap="all" dirty="0"/>
              <a:t>Mirea</a:t>
            </a:r>
            <a:r>
              <a:rPr lang="en-GB" sz="3600" b="1" dirty="0"/>
              <a:t> Emilian, </a:t>
            </a:r>
            <a:r>
              <a:rPr lang="en-GB" sz="3600" b="1" cap="all" dirty="0"/>
              <a:t>Manea</a:t>
            </a:r>
            <a:r>
              <a:rPr lang="en-GB" sz="3600" b="1" dirty="0"/>
              <a:t> Vasilica</a:t>
            </a:r>
            <a:r>
              <a:rPr lang="ro-RO" sz="3600" b="1" dirty="0"/>
              <a:t>*</a:t>
            </a:r>
          </a:p>
          <a:p>
            <a:pPr algn="r"/>
            <a:r>
              <a:rPr lang="ro-RO" sz="3600" dirty="0"/>
              <a:t>Stațiunea de Cercetare – Dezvoltare pentru Legumicultură  Buzău, Romania </a:t>
            </a:r>
            <a:endParaRPr lang="en-US" sz="3600" dirty="0"/>
          </a:p>
          <a:p>
            <a:pPr algn="r"/>
            <a:r>
              <a:rPr lang="ro-RO" sz="3600" dirty="0"/>
              <a:t>*E-mail: vasilica.manea@scdlbuzau.ro</a:t>
            </a:r>
            <a:endParaRPr lang="en-US" sz="3600" dirty="0"/>
          </a:p>
          <a:p>
            <a:pPr algn="r"/>
            <a:endParaRPr lang="en-US" sz="3600" dirty="0"/>
          </a:p>
        </p:txBody>
      </p:sp>
      <p:sp>
        <p:nvSpPr>
          <p:cNvPr id="20" name="TextBox 19"/>
          <p:cNvSpPr txBox="1"/>
          <p:nvPr/>
        </p:nvSpPr>
        <p:spPr>
          <a:xfrm>
            <a:off x="5273684" y="10205933"/>
            <a:ext cx="26392379" cy="3571299"/>
          </a:xfrm>
          <a:prstGeom prst="rect">
            <a:avLst/>
          </a:prstGeom>
          <a:noFill/>
        </p:spPr>
        <p:txBody>
          <a:bodyPr wrap="square" rtlCol="0">
            <a:spAutoFit/>
          </a:bodyPr>
          <a:lstStyle/>
          <a:p>
            <a:r>
              <a:rPr lang="ro-RO" sz="4000" b="1" dirty="0">
                <a:latin typeface="Arial" charset="0"/>
                <a:ea typeface="Arial" charset="0"/>
                <a:cs typeface="Arial" charset="0"/>
              </a:rPr>
              <a:t>INTRODUCERE </a:t>
            </a:r>
          </a:p>
          <a:p>
            <a:pPr algn="just">
              <a:lnSpc>
                <a:spcPct val="150000"/>
              </a:lnSpc>
            </a:pPr>
            <a:r>
              <a:rPr lang="en-US" sz="3200" dirty="0">
                <a:latin typeface="Arial" charset="0"/>
                <a:cs typeface="Arial" charset="0"/>
              </a:rPr>
              <a:t>R</a:t>
            </a:r>
            <a:r>
              <a:rPr lang="ro-RO" sz="3200" dirty="0" err="1">
                <a:latin typeface="Arial" charset="0"/>
                <a:cs typeface="Arial" charset="0"/>
              </a:rPr>
              <a:t>elația</a:t>
            </a:r>
            <a:r>
              <a:rPr lang="ro-RO" sz="3200" dirty="0">
                <a:latin typeface="Arial" charset="0"/>
                <a:cs typeface="Arial" charset="0"/>
              </a:rPr>
              <a:t> dintre structura</a:t>
            </a:r>
            <a:r>
              <a:rPr lang="en-US" sz="3200" dirty="0">
                <a:latin typeface="Arial" charset="0"/>
                <a:cs typeface="Arial" charset="0"/>
              </a:rPr>
              <a:t>,</a:t>
            </a:r>
            <a:r>
              <a:rPr lang="ro-RO" sz="3200" dirty="0">
                <a:latin typeface="Arial" charset="0"/>
                <a:cs typeface="Arial" charset="0"/>
              </a:rPr>
              <a:t> pH-ul solului și dinamica buruienilor în solele legumicole ale SCDL Buzău</a:t>
            </a:r>
            <a:r>
              <a:rPr lang="en-US" sz="3200" dirty="0">
                <a:latin typeface="Arial" charset="0"/>
                <a:cs typeface="Arial" charset="0"/>
              </a:rPr>
              <a:t> a </a:t>
            </a:r>
            <a:r>
              <a:rPr lang="en-US" sz="3200" dirty="0" err="1">
                <a:latin typeface="Arial" charset="0"/>
                <a:cs typeface="Arial" charset="0"/>
              </a:rPr>
              <a:t>fost</a:t>
            </a:r>
            <a:r>
              <a:rPr lang="en-US" sz="3200" dirty="0">
                <a:latin typeface="Arial" charset="0"/>
                <a:cs typeface="Arial" charset="0"/>
              </a:rPr>
              <a:t> </a:t>
            </a:r>
            <a:r>
              <a:rPr lang="en-US" sz="3200" dirty="0" err="1">
                <a:latin typeface="Arial" charset="0"/>
                <a:cs typeface="Arial" charset="0"/>
              </a:rPr>
              <a:t>evaluat</a:t>
            </a:r>
            <a:r>
              <a:rPr lang="ro-RO" sz="3200" dirty="0">
                <a:latin typeface="Arial" charset="0"/>
                <a:cs typeface="Arial" charset="0"/>
              </a:rPr>
              <a:t>ă. Structura solului, determinată semi-cantitativ prin metoda vizuală VESS (Visual Evaluation of Soil Structure), împreună cu reacția ionică (pH),  modelează proprietățile fizico-chimice ale solului și influențează direct distribuția și densitatea buruienilor. Cercetarea evidențiază modul în care indicatori pedologicii influențează răspândirea speciilor spontane în culturile de legume.</a:t>
            </a:r>
          </a:p>
        </p:txBody>
      </p:sp>
      <p:sp>
        <p:nvSpPr>
          <p:cNvPr id="21" name="TextBox 20"/>
          <p:cNvSpPr txBox="1"/>
          <p:nvPr/>
        </p:nvSpPr>
        <p:spPr>
          <a:xfrm>
            <a:off x="5179917" y="14053591"/>
            <a:ext cx="26486146" cy="5048626"/>
          </a:xfrm>
          <a:prstGeom prst="rect">
            <a:avLst/>
          </a:prstGeom>
          <a:noFill/>
        </p:spPr>
        <p:txBody>
          <a:bodyPr wrap="square" rtlCol="0">
            <a:spAutoFit/>
          </a:bodyPr>
          <a:lstStyle/>
          <a:p>
            <a:r>
              <a:rPr lang="ro-RO" sz="4000" b="1" dirty="0">
                <a:latin typeface="Arial" charset="0"/>
                <a:ea typeface="Arial" charset="0"/>
                <a:cs typeface="Arial" charset="0"/>
              </a:rPr>
              <a:t>MATERIAL ŞI METODE </a:t>
            </a:r>
          </a:p>
          <a:p>
            <a:pPr algn="just">
              <a:lnSpc>
                <a:spcPct val="150000"/>
              </a:lnSpc>
            </a:pPr>
            <a:r>
              <a:rPr lang="ro-RO" sz="3200" dirty="0">
                <a:latin typeface="Arial" charset="0"/>
                <a:ea typeface="Arial" charset="0"/>
                <a:cs typeface="Arial" charset="0"/>
              </a:rPr>
              <a:t>Studiul a fost realizat în anul 2025 la Stațiunea de Cercetare-Dezvoltare pentru Legumicultură Buzău, atât în câmp, cât și în spații protejate. Datele climatice privind temperaturile și precipitațiile au fost obținute de la Administrația Națională de Meteorologie și din surse locale. Structura solului a fost evaluată prin metoda VESS, utilizată pentru aprecierea calității structurale a solului pe o scară de la 1 la 5. Au fost analizate 24 de puncte reprezentative pentru diferite culturi și sisteme de cultivare. Pentru fiecare </a:t>
            </a:r>
            <a:r>
              <a:rPr lang="ro-RO" sz="3200" dirty="0">
                <a:latin typeface="Arial" charset="0"/>
                <a:cs typeface="Arial" charset="0"/>
              </a:rPr>
              <a:t>probă s-a determinat pH-ul solului. În </a:t>
            </a:r>
            <a:r>
              <a:rPr lang="ro-RO" sz="3200" dirty="0">
                <a:latin typeface="Arial" charset="0"/>
                <a:ea typeface="Arial" charset="0"/>
                <a:cs typeface="Arial" charset="0"/>
              </a:rPr>
              <a:t>cadrul evaluării structurale au fost analizate agregatele, porozitatea, continuitatea structurală și dezvoltarea rădăcinilor. De asemenea, au fost efectuate observații agrochimice și s-au identificat speciile de buruieni folosind chei botanice și metode de determinare specifice.</a:t>
            </a:r>
          </a:p>
        </p:txBody>
      </p:sp>
      <p:sp>
        <p:nvSpPr>
          <p:cNvPr id="22" name="TextBox 21"/>
          <p:cNvSpPr txBox="1"/>
          <p:nvPr/>
        </p:nvSpPr>
        <p:spPr>
          <a:xfrm>
            <a:off x="5212430" y="19331089"/>
            <a:ext cx="19375900" cy="9480609"/>
          </a:xfrm>
          <a:prstGeom prst="rect">
            <a:avLst/>
          </a:prstGeom>
          <a:noFill/>
        </p:spPr>
        <p:txBody>
          <a:bodyPr wrap="square" rtlCol="0">
            <a:spAutoFit/>
          </a:bodyPr>
          <a:lstStyle/>
          <a:p>
            <a:r>
              <a:rPr lang="ro-RO" sz="4000" b="1" dirty="0">
                <a:latin typeface="Arial" charset="0"/>
                <a:ea typeface="Arial" charset="0"/>
                <a:cs typeface="Arial" charset="0"/>
              </a:rPr>
              <a:t>REZULTATE ȘI DISCUȚII </a:t>
            </a:r>
            <a:endParaRPr lang="ro-RO" sz="4000" b="1" dirty="0">
              <a:solidFill>
                <a:srgbClr val="FF0000"/>
              </a:solidFill>
              <a:latin typeface="Arial" charset="0"/>
              <a:ea typeface="Arial" charset="0"/>
              <a:cs typeface="Arial" charset="0"/>
            </a:endParaRPr>
          </a:p>
          <a:p>
            <a:pPr algn="just">
              <a:lnSpc>
                <a:spcPct val="150000"/>
              </a:lnSpc>
            </a:pPr>
            <a:r>
              <a:rPr lang="ro-RO" sz="3200" dirty="0">
                <a:latin typeface="Arial" charset="0"/>
                <a:ea typeface="Arial" charset="0"/>
                <a:cs typeface="Arial" charset="0"/>
              </a:rPr>
              <a:t>Analiza celor 24 de probe de sol prelevate în octombrie 2025 a evidențiat variații importante ale umidității, pH-ului și structurii solului în diferite sisteme de cultură din cadrul SCDL Buzău. Valorile umidității au variat între 3,83% și 25,73%, reflectând diferențe legate de textura solului, capacitatea de reținere a apei, drenaj și practicile de irigare. Zonele cu umiditate ridicată au fost asociate cu soluri medii sau grele și drenaj redus, iar cele cu umiditate scăzută cu soluri ușoare și distribuție neuniformă a apei. Valorile pH-ului au fost cuprinse între 6 și 7, majoritatea probelor indicând soluri neutre, favorabile culturilor horticole. Unele suprafețe, precum cultura de rozmarin și anumite solarii convenționale, au prezentat un pH ușor acid, influențat de tipul culturii, descompunerea materiei organice și activitatea microorganismelor din rizosferă. Evaluarea structurii solului prin metoda VESS a evidențiat atât soluri bine structurate, cu porozitate și agregate stabile, cât și zone afectate de compactare moderată sau severă. </a:t>
            </a:r>
            <a:r>
              <a:rPr lang="ro-RO" sz="3200" dirty="0">
                <a:latin typeface="Arial" charset="0"/>
                <a:cs typeface="Arial" charset="0"/>
              </a:rPr>
              <a:t>Analiza</a:t>
            </a:r>
            <a:r>
              <a:rPr lang="ro-RO" sz="3200" dirty="0">
                <a:latin typeface="Arial" charset="0"/>
                <a:ea typeface="Arial" charset="0"/>
                <a:cs typeface="Arial" charset="0"/>
              </a:rPr>
              <a:t> buruienilor a arătat că speciile dominante au fost </a:t>
            </a:r>
            <a:r>
              <a:rPr lang="ro-RO" sz="3200" i="1" dirty="0">
                <a:latin typeface="Arial" charset="0"/>
                <a:ea typeface="Arial" charset="0"/>
                <a:cs typeface="Arial" charset="0"/>
              </a:rPr>
              <a:t>Amaranthus retroflexus </a:t>
            </a:r>
            <a:r>
              <a:rPr lang="ro-RO" sz="3200" dirty="0">
                <a:latin typeface="Arial" charset="0"/>
                <a:ea typeface="Arial" charset="0"/>
                <a:cs typeface="Arial" charset="0"/>
              </a:rPr>
              <a:t>L., </a:t>
            </a:r>
            <a:r>
              <a:rPr lang="ro-RO" sz="3200" i="1" dirty="0">
                <a:latin typeface="Arial" charset="0"/>
                <a:ea typeface="Arial" charset="0"/>
                <a:cs typeface="Arial" charset="0"/>
              </a:rPr>
              <a:t>Chenopodium album </a:t>
            </a:r>
            <a:r>
              <a:rPr lang="ro-RO" sz="3200" dirty="0">
                <a:latin typeface="Arial" charset="0"/>
                <a:ea typeface="Arial" charset="0"/>
                <a:cs typeface="Arial" charset="0"/>
              </a:rPr>
              <a:t>L., </a:t>
            </a:r>
            <a:r>
              <a:rPr lang="ro-RO" sz="3200" i="1" dirty="0">
                <a:latin typeface="Arial" charset="0"/>
                <a:ea typeface="Arial" charset="0"/>
                <a:cs typeface="Arial" charset="0"/>
              </a:rPr>
              <a:t>Setaria spp</a:t>
            </a:r>
            <a:r>
              <a:rPr lang="ro-RO" sz="3200" dirty="0">
                <a:latin typeface="Arial" charset="0"/>
                <a:ea typeface="Arial" charset="0"/>
                <a:cs typeface="Arial" charset="0"/>
              </a:rPr>
              <a:t>. </a:t>
            </a:r>
            <a:r>
              <a:rPr lang="ro-RO" sz="3200" dirty="0">
                <a:latin typeface="Arial" charset="0"/>
                <a:cs typeface="Arial" charset="0"/>
              </a:rPr>
              <a:t>și </a:t>
            </a:r>
            <a:r>
              <a:rPr lang="en-GB" sz="3200" i="1" dirty="0">
                <a:latin typeface="Arial" charset="0"/>
                <a:cs typeface="Arial" charset="0"/>
              </a:rPr>
              <a:t>Sorghum </a:t>
            </a:r>
            <a:r>
              <a:rPr lang="en-GB" sz="3200" i="1" dirty="0" err="1">
                <a:latin typeface="Arial" charset="0"/>
                <a:cs typeface="Arial" charset="0"/>
              </a:rPr>
              <a:t>halepense</a:t>
            </a:r>
            <a:r>
              <a:rPr lang="en-GB" sz="3200" i="1" dirty="0">
                <a:latin typeface="Arial" charset="0"/>
                <a:cs typeface="Arial" charset="0"/>
              </a:rPr>
              <a:t> </a:t>
            </a:r>
            <a:r>
              <a:rPr lang="en-GB" sz="3200" dirty="0">
                <a:latin typeface="Arial" charset="0"/>
                <a:cs typeface="Arial" charset="0"/>
              </a:rPr>
              <a:t>(L.) Pers</a:t>
            </a:r>
            <a:r>
              <a:rPr lang="ro-RO" sz="3200" dirty="0">
                <a:latin typeface="Arial" charset="0"/>
                <a:cs typeface="Arial" charset="0"/>
              </a:rPr>
              <a:t>. Distribuția acestora a fost influențată de pH, fertilitate și umiditatea solului. </a:t>
            </a:r>
          </a:p>
        </p:txBody>
      </p:sp>
      <p:sp>
        <p:nvSpPr>
          <p:cNvPr id="23" name="TextBox 22"/>
          <p:cNvSpPr txBox="1"/>
          <p:nvPr/>
        </p:nvSpPr>
        <p:spPr>
          <a:xfrm>
            <a:off x="4398769" y="34570969"/>
            <a:ext cx="27710265" cy="5632311"/>
          </a:xfrm>
          <a:prstGeom prst="rect">
            <a:avLst/>
          </a:prstGeom>
          <a:noFill/>
        </p:spPr>
        <p:txBody>
          <a:bodyPr wrap="square" rtlCol="0">
            <a:spAutoFit/>
          </a:bodyPr>
          <a:lstStyle/>
          <a:p>
            <a:r>
              <a:rPr lang="ro-RO" sz="4000" b="1" dirty="0">
                <a:latin typeface="Arial" charset="0"/>
                <a:ea typeface="Arial" charset="0"/>
                <a:cs typeface="Arial" charset="0"/>
              </a:rPr>
              <a:t>CONCLUZII </a:t>
            </a:r>
            <a:endParaRPr lang="ro-RO" sz="4000" b="1" dirty="0">
              <a:solidFill>
                <a:srgbClr val="FF0000"/>
              </a:solidFill>
              <a:latin typeface="Arial" charset="0"/>
              <a:ea typeface="Arial" charset="0"/>
              <a:cs typeface="Arial" charset="0"/>
            </a:endParaRPr>
          </a:p>
          <a:p>
            <a:pPr algn="just">
              <a:lnSpc>
                <a:spcPct val="150000"/>
              </a:lnSpc>
            </a:pPr>
            <a:r>
              <a:rPr lang="ro-RO" sz="3200" dirty="0">
                <a:latin typeface="Arial" charset="0"/>
                <a:ea typeface="Arial" charset="0"/>
                <a:cs typeface="Arial" charset="0"/>
              </a:rPr>
              <a:t>Rezultatele arată că proprietățile solului influențează direct apariția buruienilor și dezvoltarea culturilor legumicole. Solurile au avut pH între 6,0 și 8,0, în general neutru și favorabil culturilor horticole. Umiditatea a variat în funcție de textura solului și irigare, influențând atât plantele cultivate, cât și buruienile.Compactarea solului reduce infiltrarea apei și dezvoltarea rădăcinilor, ceea ce impune măsuri precum afânarea, adăugarea materiei organice și folosirea culturilor verzi. Metoda VESS a fost utilă pentru identificarea zonelor cu probleme structurale. Buruienile dominante indică soluri fertile și există o legătură clară între fertilitate, pH și compoziția florei spontane. Controlul lor necesită metode integrate, agrotehnice și biologice. În ansamblu, gestionarea corectă a solului îmbunătățește producția și sustenabilitatea culturilor.</a:t>
            </a:r>
          </a:p>
          <a:p>
            <a:pPr algn="just"/>
            <a:endParaRPr lang="ro-RO" sz="3200"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"Realizări și perspective în cercetarea agricolă </a:t>
            </a:r>
          </a:p>
          <a:p>
            <a:pPr algn="ctr"/>
            <a:r>
              <a:rPr lang="en-US" sz="6000" b="1" dirty="0">
                <a:latin typeface="Arial Black" panose="020B0A04020102020204" pitchFamily="34" charset="0"/>
              </a:rPr>
              <a:t>și silvică românească”</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6">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9936" y="1481700"/>
            <a:ext cx="5155435" cy="4286856"/>
          </a:xfrm>
          <a:prstGeom prst="rect">
            <a:avLst/>
          </a:prstGeom>
        </p:spPr>
      </p:pic>
      <p:pic>
        <p:nvPicPr>
          <p:cNvPr id="28" name="Picture 27"/>
          <p:cNvPicPr/>
          <p:nvPr/>
        </p:nvPicPr>
        <p:blipFill>
          <a:blip r:embed="rId8" cstate="print">
            <a:extLst>
              <a:ext uri="{28A0092B-C50C-407E-A947-70E740481C1C}">
                <a14:useLocalDpi xmlns:a14="http://schemas.microsoft.com/office/drawing/2010/main" val="0"/>
              </a:ext>
            </a:extLst>
          </a:blip>
          <a:stretch>
            <a:fillRect/>
          </a:stretch>
        </p:blipFill>
        <p:spPr>
          <a:xfrm>
            <a:off x="25059202" y="19053515"/>
            <a:ext cx="5711802" cy="1612900"/>
          </a:xfrm>
          <a:prstGeom prst="rect">
            <a:avLst/>
          </a:prstGeom>
        </p:spPr>
      </p:pic>
      <p:sp>
        <p:nvSpPr>
          <p:cNvPr id="4" name="Rectangle 3"/>
          <p:cNvSpPr/>
          <p:nvPr/>
        </p:nvSpPr>
        <p:spPr>
          <a:xfrm>
            <a:off x="25059202" y="20710247"/>
            <a:ext cx="5711802" cy="1077218"/>
          </a:xfrm>
          <a:prstGeom prst="rect">
            <a:avLst/>
          </a:prstGeom>
        </p:spPr>
        <p:txBody>
          <a:bodyPr wrap="square">
            <a:spAutoFit/>
          </a:bodyPr>
          <a:lstStyle/>
          <a:p>
            <a:pPr algn="ctr"/>
            <a:r>
              <a:rPr lang="en-GB" sz="3200" dirty="0" err="1">
                <a:latin typeface="Arial" charset="0"/>
                <a:ea typeface="Arial" charset="0"/>
                <a:cs typeface="Arial" charset="0"/>
              </a:rPr>
              <a:t>Figur</a:t>
            </a:r>
            <a:r>
              <a:rPr lang="ro-RO" sz="3200" dirty="0">
                <a:latin typeface="Arial" charset="0"/>
                <a:ea typeface="Arial" charset="0"/>
                <a:cs typeface="Arial" charset="0"/>
              </a:rPr>
              <a:t>a 1</a:t>
            </a:r>
            <a:r>
              <a:rPr lang="en-GB" sz="3200" dirty="0">
                <a:latin typeface="Arial" charset="0"/>
                <a:ea typeface="Arial" charset="0"/>
                <a:cs typeface="Arial" charset="0"/>
              </a:rPr>
              <a:t>. </a:t>
            </a:r>
            <a:r>
              <a:rPr lang="fr-FR" sz="3200" dirty="0">
                <a:latin typeface="Arial" charset="0"/>
                <a:ea typeface="Arial" charset="0"/>
                <a:cs typeface="Arial" charset="0"/>
              </a:rPr>
              <a:t>Probe de sol </a:t>
            </a:r>
            <a:r>
              <a:rPr lang="fr-FR" sz="3200" dirty="0" err="1">
                <a:latin typeface="Arial" charset="0"/>
                <a:ea typeface="Arial" charset="0"/>
                <a:cs typeface="Arial" charset="0"/>
              </a:rPr>
              <a:t>cu</a:t>
            </a:r>
            <a:endParaRPr lang="ro-RO" sz="3200" dirty="0">
              <a:latin typeface="Arial" charset="0"/>
              <a:ea typeface="Arial" charset="0"/>
              <a:cs typeface="Arial" charset="0"/>
            </a:endParaRPr>
          </a:p>
          <a:p>
            <a:pPr algn="ctr"/>
            <a:r>
              <a:rPr lang="fr-FR" sz="3200" dirty="0">
                <a:latin typeface="Arial" charset="0"/>
                <a:ea typeface="Arial" charset="0"/>
                <a:cs typeface="Arial" charset="0"/>
              </a:rPr>
              <a:t> un </a:t>
            </a:r>
            <a:r>
              <a:rPr lang="fr-FR" sz="3200" dirty="0" err="1">
                <a:latin typeface="Arial" charset="0"/>
                <a:ea typeface="Arial" charset="0"/>
                <a:cs typeface="Arial" charset="0"/>
              </a:rPr>
              <a:t>scor</a:t>
            </a:r>
            <a:r>
              <a:rPr lang="fr-FR" sz="3200" dirty="0">
                <a:latin typeface="Arial" charset="0"/>
                <a:ea typeface="Arial" charset="0"/>
                <a:cs typeface="Arial" charset="0"/>
              </a:rPr>
              <a:t> VESS de 2</a:t>
            </a:r>
            <a:endParaRPr lang="en-US" sz="3200" dirty="0">
              <a:latin typeface="Arial" charset="0"/>
              <a:ea typeface="Arial" charset="0"/>
              <a:cs typeface="Arial" charset="0"/>
            </a:endParaRPr>
          </a:p>
        </p:txBody>
      </p:sp>
      <p:sp>
        <p:nvSpPr>
          <p:cNvPr id="5" name="Rectangle 4"/>
          <p:cNvSpPr/>
          <p:nvPr/>
        </p:nvSpPr>
        <p:spPr>
          <a:xfrm>
            <a:off x="24981513" y="32306748"/>
            <a:ext cx="5910192" cy="1077218"/>
          </a:xfrm>
          <a:prstGeom prst="rect">
            <a:avLst/>
          </a:prstGeom>
        </p:spPr>
        <p:txBody>
          <a:bodyPr wrap="square">
            <a:spAutoFit/>
          </a:bodyPr>
          <a:lstStyle/>
          <a:p>
            <a:pPr algn="ctr"/>
            <a:r>
              <a:rPr lang="ro-RO" sz="3200" dirty="0">
                <a:latin typeface="Arial" charset="0"/>
                <a:ea typeface="Arial" charset="0"/>
                <a:cs typeface="Arial" charset="0"/>
              </a:rPr>
              <a:t> </a:t>
            </a:r>
            <a:r>
              <a:rPr lang="en-GB" sz="3200" dirty="0" err="1">
                <a:latin typeface="Arial" charset="0"/>
                <a:ea typeface="Arial" charset="0"/>
                <a:cs typeface="Arial" charset="0"/>
              </a:rPr>
              <a:t>Figur</a:t>
            </a:r>
            <a:r>
              <a:rPr lang="ro-RO" sz="3200" dirty="0">
                <a:latin typeface="Arial" charset="0"/>
                <a:ea typeface="Arial" charset="0"/>
                <a:cs typeface="Arial" charset="0"/>
              </a:rPr>
              <a:t>a</a:t>
            </a:r>
            <a:r>
              <a:rPr lang="en-GB" sz="3200" dirty="0">
                <a:latin typeface="Arial" charset="0"/>
                <a:ea typeface="Arial" charset="0"/>
                <a:cs typeface="Arial" charset="0"/>
              </a:rPr>
              <a:t> </a:t>
            </a:r>
            <a:r>
              <a:rPr lang="ro-RO" sz="3200" dirty="0">
                <a:latin typeface="Arial" charset="0"/>
                <a:ea typeface="Arial" charset="0"/>
                <a:cs typeface="Arial" charset="0"/>
              </a:rPr>
              <a:t>4</a:t>
            </a:r>
            <a:r>
              <a:rPr lang="en-GB" sz="3200" dirty="0">
                <a:latin typeface="Arial" charset="0"/>
                <a:ea typeface="Arial" charset="0"/>
                <a:cs typeface="Arial" charset="0"/>
              </a:rPr>
              <a:t>. </a:t>
            </a:r>
            <a:r>
              <a:rPr lang="fr-FR" sz="3200" dirty="0">
                <a:latin typeface="Arial" charset="0"/>
                <a:ea typeface="Arial" charset="0"/>
                <a:cs typeface="Arial" charset="0"/>
              </a:rPr>
              <a:t>Probe de sol </a:t>
            </a:r>
            <a:r>
              <a:rPr lang="fr-FR" sz="3200" dirty="0" err="1">
                <a:latin typeface="Arial" charset="0"/>
                <a:ea typeface="Arial" charset="0"/>
                <a:cs typeface="Arial" charset="0"/>
              </a:rPr>
              <a:t>cu</a:t>
            </a:r>
            <a:r>
              <a:rPr lang="fr-FR" sz="3200" dirty="0">
                <a:latin typeface="Arial" charset="0"/>
                <a:ea typeface="Arial" charset="0"/>
                <a:cs typeface="Arial" charset="0"/>
              </a:rPr>
              <a:t> </a:t>
            </a:r>
            <a:endParaRPr lang="ro-RO" sz="3200" dirty="0">
              <a:latin typeface="Arial" charset="0"/>
              <a:ea typeface="Arial" charset="0"/>
              <a:cs typeface="Arial" charset="0"/>
            </a:endParaRPr>
          </a:p>
          <a:p>
            <a:pPr algn="ctr"/>
            <a:r>
              <a:rPr lang="fr-FR" sz="3200" dirty="0">
                <a:latin typeface="Arial" charset="0"/>
                <a:ea typeface="Arial" charset="0"/>
                <a:cs typeface="Arial" charset="0"/>
              </a:rPr>
              <a:t>un </a:t>
            </a:r>
            <a:r>
              <a:rPr lang="fr-FR" sz="3200" dirty="0" err="1">
                <a:latin typeface="Arial" charset="0"/>
                <a:ea typeface="Arial" charset="0"/>
                <a:cs typeface="Arial" charset="0"/>
              </a:rPr>
              <a:t>scor</a:t>
            </a:r>
            <a:r>
              <a:rPr lang="fr-FR" sz="3200" dirty="0">
                <a:latin typeface="Arial" charset="0"/>
                <a:ea typeface="Arial" charset="0"/>
                <a:cs typeface="Arial" charset="0"/>
              </a:rPr>
              <a:t> VESS de 4–5</a:t>
            </a:r>
            <a:endParaRPr lang="en-US" sz="3200" dirty="0">
              <a:latin typeface="Arial" charset="0"/>
              <a:ea typeface="Arial" charset="0"/>
              <a:cs typeface="Arial" charset="0"/>
            </a:endParaRPr>
          </a:p>
        </p:txBody>
      </p:sp>
      <p:pic>
        <p:nvPicPr>
          <p:cNvPr id="30" name="Picture 29"/>
          <p:cNvPicPr/>
          <p:nvPr/>
        </p:nvPicPr>
        <p:blipFill>
          <a:blip r:embed="rId9" cstate="print">
            <a:extLst>
              <a:ext uri="{28A0092B-C50C-407E-A947-70E740481C1C}">
                <a14:useLocalDpi xmlns:a14="http://schemas.microsoft.com/office/drawing/2010/main" val="0"/>
              </a:ext>
            </a:extLst>
          </a:blip>
          <a:stretch>
            <a:fillRect/>
          </a:stretch>
        </p:blipFill>
        <p:spPr>
          <a:xfrm>
            <a:off x="25140205" y="30273924"/>
            <a:ext cx="5791200" cy="1769745"/>
          </a:xfrm>
          <a:prstGeom prst="rect">
            <a:avLst/>
          </a:prstGeom>
        </p:spPr>
      </p:pic>
      <p:pic>
        <p:nvPicPr>
          <p:cNvPr id="31" name="Picture 30"/>
          <p:cNvPicPr/>
          <p:nvPr/>
        </p:nvPicPr>
        <p:blipFill>
          <a:blip r:embed="rId10">
            <a:extLst>
              <a:ext uri="{28A0092B-C50C-407E-A947-70E740481C1C}">
                <a14:useLocalDpi xmlns:a14="http://schemas.microsoft.com/office/drawing/2010/main" val="0"/>
              </a:ext>
            </a:extLst>
          </a:blip>
          <a:srcRect/>
          <a:stretch>
            <a:fillRect/>
          </a:stretch>
        </p:blipFill>
        <p:spPr bwMode="auto">
          <a:xfrm>
            <a:off x="16053877" y="28779618"/>
            <a:ext cx="7445220" cy="4771627"/>
          </a:xfrm>
          <a:prstGeom prst="rect">
            <a:avLst/>
          </a:prstGeom>
          <a:noFill/>
          <a:ln>
            <a:noFill/>
          </a:ln>
        </p:spPr>
      </p:pic>
      <p:sp>
        <p:nvSpPr>
          <p:cNvPr id="32" name="Rectangle 31"/>
          <p:cNvSpPr/>
          <p:nvPr/>
        </p:nvSpPr>
        <p:spPr>
          <a:xfrm>
            <a:off x="15582557" y="33658404"/>
            <a:ext cx="8387860" cy="1176797"/>
          </a:xfrm>
          <a:prstGeom prst="rect">
            <a:avLst/>
          </a:prstGeom>
        </p:spPr>
        <p:txBody>
          <a:bodyPr wrap="square">
            <a:spAutoFit/>
          </a:bodyPr>
          <a:lstStyle/>
          <a:p>
            <a:pPr algn="ctr">
              <a:lnSpc>
                <a:spcPct val="115000"/>
              </a:lnSpc>
              <a:spcAft>
                <a:spcPts val="600"/>
              </a:spcAft>
            </a:pPr>
            <a:r>
              <a:rPr lang="en-GB" sz="3200" dirty="0" err="1">
                <a:latin typeface="Arial" charset="0"/>
                <a:ea typeface="Arial" charset="0"/>
                <a:cs typeface="Arial" charset="0"/>
              </a:rPr>
              <a:t>Figur</a:t>
            </a:r>
            <a:r>
              <a:rPr lang="ro-RO" sz="3200" dirty="0">
                <a:latin typeface="Arial" charset="0"/>
                <a:ea typeface="Arial" charset="0"/>
                <a:cs typeface="Arial" charset="0"/>
              </a:rPr>
              <a:t>a</a:t>
            </a:r>
            <a:r>
              <a:rPr lang="en-GB" sz="3200" dirty="0">
                <a:latin typeface="Arial" charset="0"/>
                <a:ea typeface="Arial" charset="0"/>
                <a:cs typeface="Arial" charset="0"/>
              </a:rPr>
              <a:t> </a:t>
            </a:r>
            <a:r>
              <a:rPr lang="ro-RO" sz="3200" dirty="0">
                <a:latin typeface="Arial" charset="0"/>
                <a:ea typeface="Arial" charset="0"/>
                <a:cs typeface="Arial" charset="0"/>
              </a:rPr>
              <a:t>6</a:t>
            </a:r>
            <a:r>
              <a:rPr lang="en-GB" sz="3200" dirty="0">
                <a:latin typeface="Arial" charset="0"/>
                <a:ea typeface="Arial" charset="0"/>
                <a:cs typeface="Arial" charset="0"/>
              </a:rPr>
              <a:t>. </a:t>
            </a:r>
            <a:r>
              <a:rPr lang="it-IT" sz="3200" dirty="0">
                <a:latin typeface="Arial" charset="0"/>
                <a:ea typeface="Arial" charset="0"/>
                <a:cs typeface="Arial" charset="0"/>
              </a:rPr>
              <a:t>Evaluarea spectrului de buruieni în diferite culturi utilizând grila metrică</a:t>
            </a:r>
            <a:endParaRPr lang="en-US" sz="3200" dirty="0">
              <a:latin typeface="Arial" charset="0"/>
              <a:ea typeface="Arial" charset="0"/>
              <a:cs typeface="Arial" charset="0"/>
            </a:endParaRPr>
          </a:p>
        </p:txBody>
      </p:sp>
      <p:pic>
        <p:nvPicPr>
          <p:cNvPr id="6" name="Picture 5">
            <a:extLst>
              <a:ext uri="{FF2B5EF4-FFF2-40B4-BE49-F238E27FC236}">
                <a16:creationId xmlns:a16="http://schemas.microsoft.com/office/drawing/2014/main" id="{C3CE0816-E15F-666E-3FB8-F11E8B380F6A}"/>
              </a:ext>
            </a:extLst>
          </p:cNvPr>
          <p:cNvPicPr>
            <a:picLocks noChangeAspect="1"/>
          </p:cNvPicPr>
          <p:nvPr/>
        </p:nvPicPr>
        <p:blipFill>
          <a:blip r:embed="rId11"/>
          <a:stretch>
            <a:fillRect/>
          </a:stretch>
        </p:blipFill>
        <p:spPr>
          <a:xfrm>
            <a:off x="5842075" y="28656111"/>
            <a:ext cx="8610391" cy="5044660"/>
          </a:xfrm>
          <a:prstGeom prst="rect">
            <a:avLst/>
          </a:prstGeom>
        </p:spPr>
      </p:pic>
      <p:sp>
        <p:nvSpPr>
          <p:cNvPr id="7" name="TextBox 6">
            <a:extLst>
              <a:ext uri="{FF2B5EF4-FFF2-40B4-BE49-F238E27FC236}">
                <a16:creationId xmlns:a16="http://schemas.microsoft.com/office/drawing/2014/main" id="{12CEFF70-790F-E6AF-5877-148868A86245}"/>
              </a:ext>
            </a:extLst>
          </p:cNvPr>
          <p:cNvSpPr txBox="1"/>
          <p:nvPr/>
        </p:nvSpPr>
        <p:spPr>
          <a:xfrm>
            <a:off x="5607405" y="33700771"/>
            <a:ext cx="8845061" cy="584775"/>
          </a:xfrm>
          <a:prstGeom prst="rect">
            <a:avLst/>
          </a:prstGeom>
          <a:noFill/>
        </p:spPr>
        <p:txBody>
          <a:bodyPr wrap="square" rtlCol="0">
            <a:spAutoFit/>
          </a:bodyPr>
          <a:lstStyle/>
          <a:p>
            <a:pPr algn="ctr"/>
            <a:r>
              <a:rPr lang="en-GB" sz="3200" dirty="0" err="1">
                <a:latin typeface="Arial" charset="0"/>
                <a:cs typeface="Arial" charset="0"/>
              </a:rPr>
              <a:t>Figura</a:t>
            </a:r>
            <a:r>
              <a:rPr lang="en-GB" sz="3200" dirty="0">
                <a:latin typeface="Arial" charset="0"/>
                <a:cs typeface="Arial" charset="0"/>
              </a:rPr>
              <a:t> 5. </a:t>
            </a:r>
            <a:r>
              <a:rPr lang="en-GB" sz="3200" dirty="0" err="1">
                <a:latin typeface="Arial" charset="0"/>
                <a:cs typeface="Arial" charset="0"/>
              </a:rPr>
              <a:t>Valorile</a:t>
            </a:r>
            <a:r>
              <a:rPr lang="en-GB" sz="3200" dirty="0">
                <a:latin typeface="Arial" charset="0"/>
                <a:cs typeface="Arial" charset="0"/>
              </a:rPr>
              <a:t> pH-</a:t>
            </a:r>
            <a:r>
              <a:rPr lang="en-GB" sz="3200" dirty="0" err="1">
                <a:latin typeface="Arial" charset="0"/>
                <a:cs typeface="Arial" charset="0"/>
              </a:rPr>
              <a:t>ului</a:t>
            </a:r>
            <a:r>
              <a:rPr lang="en-GB" sz="3200" dirty="0">
                <a:latin typeface="Arial" charset="0"/>
                <a:cs typeface="Arial" charset="0"/>
              </a:rPr>
              <a:t> </a:t>
            </a:r>
            <a:r>
              <a:rPr lang="ro-RO" sz="3200" dirty="0">
                <a:latin typeface="Arial" charset="0"/>
                <a:cs typeface="Arial" charset="0"/>
              </a:rPr>
              <a:t>din diferite puncte</a:t>
            </a:r>
            <a:endParaRPr lang="en-US" sz="3200" dirty="0">
              <a:latin typeface="Arial" charset="0"/>
              <a:cs typeface="Arial" charset="0"/>
            </a:endParaRPr>
          </a:p>
        </p:txBody>
      </p:sp>
      <p:pic>
        <p:nvPicPr>
          <p:cNvPr id="9" name="Picture 8">
            <a:extLst>
              <a:ext uri="{FF2B5EF4-FFF2-40B4-BE49-F238E27FC236}">
                <a16:creationId xmlns:a16="http://schemas.microsoft.com/office/drawing/2014/main" id="{78A767D1-C78E-0785-CD8B-2A1D3DE91435}"/>
              </a:ext>
            </a:extLst>
          </p:cNvPr>
          <p:cNvPicPr>
            <a:picLocks noChangeAspect="1"/>
          </p:cNvPicPr>
          <p:nvPr/>
        </p:nvPicPr>
        <p:blipFill>
          <a:blip r:embed="rId12"/>
          <a:stretch>
            <a:fillRect/>
          </a:stretch>
        </p:blipFill>
        <p:spPr>
          <a:xfrm>
            <a:off x="25140204" y="22143473"/>
            <a:ext cx="5711802" cy="1908213"/>
          </a:xfrm>
          <a:prstGeom prst="rect">
            <a:avLst/>
          </a:prstGeom>
        </p:spPr>
      </p:pic>
      <p:sp>
        <p:nvSpPr>
          <p:cNvPr id="10" name="TextBox 9">
            <a:extLst>
              <a:ext uri="{FF2B5EF4-FFF2-40B4-BE49-F238E27FC236}">
                <a16:creationId xmlns:a16="http://schemas.microsoft.com/office/drawing/2014/main" id="{BD7745AD-4EC5-5357-E394-90268B724FB3}"/>
              </a:ext>
            </a:extLst>
          </p:cNvPr>
          <p:cNvSpPr txBox="1"/>
          <p:nvPr/>
        </p:nvSpPr>
        <p:spPr>
          <a:xfrm>
            <a:off x="25140205" y="24102141"/>
            <a:ext cx="5791200" cy="1077218"/>
          </a:xfrm>
          <a:prstGeom prst="rect">
            <a:avLst/>
          </a:prstGeom>
          <a:noFill/>
        </p:spPr>
        <p:txBody>
          <a:bodyPr wrap="square" rtlCol="0">
            <a:spAutoFit/>
          </a:bodyPr>
          <a:lstStyle/>
          <a:p>
            <a:pPr algn="ctr"/>
            <a:r>
              <a:rPr lang="en-GB" sz="3200" dirty="0" err="1">
                <a:latin typeface="Arial" charset="0"/>
                <a:ea typeface="Arial" charset="0"/>
                <a:cs typeface="Arial" charset="0"/>
              </a:rPr>
              <a:t>Figur</a:t>
            </a:r>
            <a:r>
              <a:rPr lang="ro-RO" sz="3200" dirty="0">
                <a:latin typeface="Arial" charset="0"/>
                <a:ea typeface="Arial" charset="0"/>
                <a:cs typeface="Arial" charset="0"/>
              </a:rPr>
              <a:t>a 2</a:t>
            </a:r>
            <a:r>
              <a:rPr lang="en-GB" sz="3200" dirty="0">
                <a:latin typeface="Arial" charset="0"/>
                <a:ea typeface="Arial" charset="0"/>
                <a:cs typeface="Arial" charset="0"/>
              </a:rPr>
              <a:t>. </a:t>
            </a:r>
            <a:r>
              <a:rPr lang="fr-FR" sz="3200" dirty="0">
                <a:latin typeface="Arial" charset="0"/>
                <a:ea typeface="Arial" charset="0"/>
                <a:cs typeface="Arial" charset="0"/>
              </a:rPr>
              <a:t>Probe de sol </a:t>
            </a:r>
            <a:r>
              <a:rPr lang="fr-FR" sz="3200" dirty="0" err="1">
                <a:latin typeface="Arial" charset="0"/>
                <a:ea typeface="Arial" charset="0"/>
                <a:cs typeface="Arial" charset="0"/>
              </a:rPr>
              <a:t>cu</a:t>
            </a:r>
            <a:r>
              <a:rPr lang="fr-FR" sz="3200" dirty="0">
                <a:latin typeface="Arial" charset="0"/>
                <a:ea typeface="Arial" charset="0"/>
                <a:cs typeface="Arial" charset="0"/>
              </a:rPr>
              <a:t> </a:t>
            </a:r>
            <a:endParaRPr lang="ro-RO" sz="3200" dirty="0">
              <a:latin typeface="Arial" charset="0"/>
              <a:ea typeface="Arial" charset="0"/>
              <a:cs typeface="Arial" charset="0"/>
            </a:endParaRPr>
          </a:p>
          <a:p>
            <a:pPr algn="ctr"/>
            <a:r>
              <a:rPr lang="fr-FR" sz="3200" dirty="0">
                <a:latin typeface="Arial" charset="0"/>
                <a:ea typeface="Arial" charset="0"/>
                <a:cs typeface="Arial" charset="0"/>
              </a:rPr>
              <a:t>un </a:t>
            </a:r>
            <a:r>
              <a:rPr lang="fr-FR" sz="3200" dirty="0" err="1">
                <a:latin typeface="Arial" charset="0"/>
                <a:ea typeface="Arial" charset="0"/>
                <a:cs typeface="Arial" charset="0"/>
              </a:rPr>
              <a:t>scor</a:t>
            </a:r>
            <a:r>
              <a:rPr lang="fr-FR" sz="3200" dirty="0">
                <a:latin typeface="Arial" charset="0"/>
                <a:ea typeface="Arial" charset="0"/>
                <a:cs typeface="Arial" charset="0"/>
              </a:rPr>
              <a:t> VESS </a:t>
            </a:r>
            <a:r>
              <a:rPr lang="ro-RO" sz="3200" dirty="0">
                <a:latin typeface="Arial" charset="0"/>
                <a:ea typeface="Arial" charset="0"/>
                <a:cs typeface="Arial" charset="0"/>
              </a:rPr>
              <a:t>de</a:t>
            </a:r>
            <a:r>
              <a:rPr lang="ro-RO" sz="3200" dirty="0">
                <a:latin typeface="Arial" charset="0"/>
                <a:cs typeface="Arial" charset="0"/>
              </a:rPr>
              <a:t> 2-3</a:t>
            </a:r>
            <a:endParaRPr lang="en-US" sz="3200" dirty="0">
              <a:latin typeface="Arial" charset="0"/>
              <a:cs typeface="Arial" charset="0"/>
            </a:endParaRPr>
          </a:p>
        </p:txBody>
      </p:sp>
      <p:pic>
        <p:nvPicPr>
          <p:cNvPr id="13" name="Picture 12">
            <a:extLst>
              <a:ext uri="{FF2B5EF4-FFF2-40B4-BE49-F238E27FC236}">
                <a16:creationId xmlns:a16="http://schemas.microsoft.com/office/drawing/2014/main" id="{150B7C2C-DDAB-CEB1-EEF7-BBF34B611CE4}"/>
              </a:ext>
            </a:extLst>
          </p:cNvPr>
          <p:cNvPicPr>
            <a:picLocks noChangeAspect="1"/>
          </p:cNvPicPr>
          <p:nvPr/>
        </p:nvPicPr>
        <p:blipFill>
          <a:blip r:embed="rId13"/>
          <a:stretch>
            <a:fillRect/>
          </a:stretch>
        </p:blipFill>
        <p:spPr>
          <a:xfrm>
            <a:off x="25179903" y="25766210"/>
            <a:ext cx="5711803" cy="2859272"/>
          </a:xfrm>
          <a:prstGeom prst="rect">
            <a:avLst/>
          </a:prstGeom>
        </p:spPr>
      </p:pic>
      <p:sp>
        <p:nvSpPr>
          <p:cNvPr id="15" name="TextBox 14">
            <a:extLst>
              <a:ext uri="{FF2B5EF4-FFF2-40B4-BE49-F238E27FC236}">
                <a16:creationId xmlns:a16="http://schemas.microsoft.com/office/drawing/2014/main" id="{AC03BB44-DC4F-7D63-16AF-6E073A6CCCF1}"/>
              </a:ext>
            </a:extLst>
          </p:cNvPr>
          <p:cNvSpPr txBox="1"/>
          <p:nvPr/>
        </p:nvSpPr>
        <p:spPr>
          <a:xfrm>
            <a:off x="25179902" y="28734154"/>
            <a:ext cx="5711803" cy="1077218"/>
          </a:xfrm>
          <a:prstGeom prst="rect">
            <a:avLst/>
          </a:prstGeom>
          <a:noFill/>
        </p:spPr>
        <p:txBody>
          <a:bodyPr wrap="square" rtlCol="0">
            <a:spAutoFit/>
          </a:bodyPr>
          <a:lstStyle/>
          <a:p>
            <a:pPr algn="ctr"/>
            <a:r>
              <a:rPr lang="en-GB" sz="3200" dirty="0" err="1">
                <a:latin typeface="Arial" charset="0"/>
                <a:ea typeface="Arial" charset="0"/>
                <a:cs typeface="Arial" charset="0"/>
              </a:rPr>
              <a:t>Figur</a:t>
            </a:r>
            <a:r>
              <a:rPr lang="ro-RO" sz="3200" dirty="0">
                <a:latin typeface="Arial" charset="0"/>
                <a:ea typeface="Arial" charset="0"/>
                <a:cs typeface="Arial" charset="0"/>
              </a:rPr>
              <a:t>a 3</a:t>
            </a:r>
            <a:r>
              <a:rPr lang="en-GB" sz="3200" dirty="0">
                <a:latin typeface="Arial" charset="0"/>
                <a:ea typeface="Arial" charset="0"/>
                <a:cs typeface="Arial" charset="0"/>
              </a:rPr>
              <a:t>. </a:t>
            </a:r>
            <a:r>
              <a:rPr lang="fr-FR" sz="3200" dirty="0">
                <a:latin typeface="Arial" charset="0"/>
                <a:ea typeface="Arial" charset="0"/>
                <a:cs typeface="Arial" charset="0"/>
              </a:rPr>
              <a:t>Probe de sol </a:t>
            </a:r>
            <a:r>
              <a:rPr lang="fr-FR" sz="3200" dirty="0" err="1">
                <a:latin typeface="Arial" charset="0"/>
                <a:ea typeface="Arial" charset="0"/>
                <a:cs typeface="Arial" charset="0"/>
              </a:rPr>
              <a:t>cu</a:t>
            </a:r>
            <a:r>
              <a:rPr lang="fr-FR" sz="3200" dirty="0">
                <a:latin typeface="Arial" charset="0"/>
                <a:ea typeface="Arial" charset="0"/>
                <a:cs typeface="Arial" charset="0"/>
              </a:rPr>
              <a:t> </a:t>
            </a:r>
            <a:endParaRPr lang="ro-RO" sz="3200" dirty="0">
              <a:latin typeface="Arial" charset="0"/>
              <a:ea typeface="Arial" charset="0"/>
              <a:cs typeface="Arial" charset="0"/>
            </a:endParaRPr>
          </a:p>
          <a:p>
            <a:pPr algn="ctr"/>
            <a:r>
              <a:rPr lang="fr-FR" sz="3200" dirty="0">
                <a:latin typeface="Arial" charset="0"/>
                <a:ea typeface="Arial" charset="0"/>
                <a:cs typeface="Arial" charset="0"/>
              </a:rPr>
              <a:t>un </a:t>
            </a:r>
            <a:r>
              <a:rPr lang="fr-FR" sz="3200" dirty="0" err="1">
                <a:latin typeface="Arial" charset="0"/>
                <a:ea typeface="Arial" charset="0"/>
                <a:cs typeface="Arial" charset="0"/>
              </a:rPr>
              <a:t>scor</a:t>
            </a:r>
            <a:r>
              <a:rPr lang="fr-FR" sz="3200" dirty="0">
                <a:latin typeface="Arial" charset="0"/>
                <a:ea typeface="Arial" charset="0"/>
                <a:cs typeface="Arial" charset="0"/>
              </a:rPr>
              <a:t> VESS de</a:t>
            </a:r>
            <a:r>
              <a:rPr lang="ro-RO" sz="3200" dirty="0">
                <a:latin typeface="Arial" charset="0"/>
                <a:ea typeface="Arial" charset="0"/>
                <a:cs typeface="Arial" charset="0"/>
              </a:rPr>
              <a:t> </a:t>
            </a:r>
            <a:r>
              <a:rPr lang="ro-RO" sz="3200" dirty="0">
                <a:latin typeface="Arial" charset="0"/>
                <a:cs typeface="Arial" charset="0"/>
              </a:rPr>
              <a:t>3-4</a:t>
            </a:r>
            <a:endParaRPr lang="en-US" sz="3200" dirty="0">
              <a:latin typeface="Arial" charset="0"/>
              <a:cs typeface="Arial" charset="0"/>
            </a:endParaRPr>
          </a:p>
        </p:txBody>
      </p:sp>
      <p:pic>
        <p:nvPicPr>
          <p:cNvPr id="16" name="Picture 15">
            <a:extLst>
              <a:ext uri="{FF2B5EF4-FFF2-40B4-BE49-F238E27FC236}">
                <a16:creationId xmlns:a16="http://schemas.microsoft.com/office/drawing/2014/main" id="{FEDFB0EA-0FC9-9789-956E-76065B48FD8C}"/>
              </a:ext>
            </a:extLst>
          </p:cNvPr>
          <p:cNvPicPr>
            <a:picLocks noChangeAspect="1"/>
          </p:cNvPicPr>
          <p:nvPr/>
        </p:nvPicPr>
        <p:blipFill>
          <a:blip r:embed="rId14"/>
          <a:stretch>
            <a:fillRect/>
          </a:stretch>
        </p:blipFill>
        <p:spPr>
          <a:xfrm>
            <a:off x="552893" y="21811533"/>
            <a:ext cx="4199950" cy="7044777"/>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35BBFEB-51AF-FD73-8753-E03C910D4FAD}"/>
              </a:ext>
            </a:extLst>
          </p:cNvPr>
          <p:cNvPicPr>
            <a:picLocks noChangeAspect="1"/>
          </p:cNvPicPr>
          <p:nvPr/>
        </p:nvPicPr>
        <p:blipFill>
          <a:blip r:embed="rId2"/>
          <a:stretch>
            <a:fillRect/>
          </a:stretch>
        </p:blipFill>
        <p:spPr>
          <a:xfrm>
            <a:off x="848236" y="34137918"/>
            <a:ext cx="2361020" cy="5245430"/>
          </a:xfrm>
          <a:prstGeom prst="rect">
            <a:avLst/>
          </a:prstGeom>
        </p:spPr>
      </p:pic>
      <p:pic>
        <p:nvPicPr>
          <p:cNvPr id="14" name="Picture 13">
            <a:extLst>
              <a:ext uri="{FF2B5EF4-FFF2-40B4-BE49-F238E27FC236}">
                <a16:creationId xmlns:a16="http://schemas.microsoft.com/office/drawing/2014/main" id="{E6020E0B-9F35-945E-FA49-870BDFFE766C}"/>
              </a:ext>
            </a:extLst>
          </p:cNvPr>
          <p:cNvPicPr>
            <a:picLocks noChangeAspect="1"/>
          </p:cNvPicPr>
          <p:nvPr/>
        </p:nvPicPr>
        <p:blipFill>
          <a:blip r:embed="rId3"/>
          <a:stretch>
            <a:fillRect/>
          </a:stretch>
        </p:blipFill>
        <p:spPr>
          <a:xfrm>
            <a:off x="1154982" y="29449812"/>
            <a:ext cx="3440547" cy="4315641"/>
          </a:xfrm>
          <a:prstGeom prst="rect">
            <a:avLst/>
          </a:prstGeom>
        </p:spPr>
      </p:pic>
      <p:pic>
        <p:nvPicPr>
          <p:cNvPr id="8" name="Picture 7">
            <a:extLst>
              <a:ext uri="{FF2B5EF4-FFF2-40B4-BE49-F238E27FC236}">
                <a16:creationId xmlns:a16="http://schemas.microsoft.com/office/drawing/2014/main" id="{5EC4270C-D2B5-609D-BBC6-20778B0DA2B9}"/>
              </a:ext>
            </a:extLst>
          </p:cNvPr>
          <p:cNvPicPr>
            <a:picLocks noChangeAspect="1"/>
          </p:cNvPicPr>
          <p:nvPr/>
        </p:nvPicPr>
        <p:blipFill>
          <a:blip r:embed="rId4"/>
          <a:stretch>
            <a:fillRect/>
          </a:stretch>
        </p:blipFill>
        <p:spPr>
          <a:xfrm>
            <a:off x="1190833" y="14897529"/>
            <a:ext cx="4072543" cy="6797345"/>
          </a:xfrm>
          <a:prstGeom prst="rect">
            <a:avLst/>
          </a:prstGeom>
        </p:spPr>
      </p:pic>
      <p:pic>
        <p:nvPicPr>
          <p:cNvPr id="35" name="Picture 34">
            <a:extLst>
              <a:ext uri="{FF2B5EF4-FFF2-40B4-BE49-F238E27FC236}">
                <a16:creationId xmlns:a16="http://schemas.microsoft.com/office/drawing/2014/main" id="{54EB549C-22FD-C4B4-4CBA-C200EED1BC3C}"/>
              </a:ext>
            </a:extLst>
          </p:cNvPr>
          <p:cNvPicPr>
            <a:picLocks noChangeAspect="1"/>
          </p:cNvPicPr>
          <p:nvPr/>
        </p:nvPicPr>
        <p:blipFill>
          <a:blip r:embed="rId5"/>
          <a:srcRect b="3932"/>
          <a:stretch>
            <a:fillRect/>
          </a:stretch>
        </p:blipFill>
        <p:spPr>
          <a:xfrm>
            <a:off x="1354208" y="8459811"/>
            <a:ext cx="3620127" cy="5685239"/>
          </a:xfrm>
          <a:prstGeom prst="rect">
            <a:avLst/>
          </a:prstGeom>
        </p:spPr>
      </p:pic>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90666" y="6244460"/>
            <a:ext cx="28078071" cy="1015663"/>
          </a:xfrm>
          <a:prstGeom prst="rect">
            <a:avLst/>
          </a:prstGeom>
          <a:noFill/>
        </p:spPr>
        <p:txBody>
          <a:bodyPr wrap="square" rtlCol="0">
            <a:spAutoFit/>
          </a:bodyPr>
          <a:lstStyle/>
          <a:p>
            <a:pPr algn="ctr"/>
            <a:r>
              <a:rPr lang="en-US" sz="6000" b="1" dirty="0">
                <a:latin typeface="Arial" charset="0"/>
                <a:ea typeface="Arial" charset="0"/>
                <a:cs typeface="Arial" charset="0"/>
              </a:rPr>
              <a:t>Soil structure and weed flora in vegetable agroecosystems at VRDS Buzău</a:t>
            </a:r>
          </a:p>
        </p:txBody>
      </p:sp>
      <p:sp>
        <p:nvSpPr>
          <p:cNvPr id="19" name="TextBox 18"/>
          <p:cNvSpPr txBox="1"/>
          <p:nvPr/>
        </p:nvSpPr>
        <p:spPr>
          <a:xfrm>
            <a:off x="1354208" y="8367671"/>
            <a:ext cx="29314529" cy="1754326"/>
          </a:xfrm>
          <a:prstGeom prst="rect">
            <a:avLst/>
          </a:prstGeom>
          <a:noFill/>
        </p:spPr>
        <p:txBody>
          <a:bodyPr wrap="square" rtlCol="0">
            <a:spAutoFit/>
          </a:bodyPr>
          <a:lstStyle/>
          <a:p>
            <a:pPr algn="r"/>
            <a:r>
              <a:rPr lang="en-GB" sz="3600" b="1" cap="all" dirty="0">
                <a:latin typeface="Arial" panose="020B0604020202020204" pitchFamily="34" charset="0"/>
                <a:cs typeface="Arial" panose="020B0604020202020204" pitchFamily="34" charset="0"/>
              </a:rPr>
              <a:t>Niță </a:t>
            </a:r>
            <a:r>
              <a:rPr lang="en-GB" sz="3600" b="1" dirty="0" err="1">
                <a:latin typeface="Arial" panose="020B0604020202020204" pitchFamily="34" charset="0"/>
                <a:cs typeface="Arial" panose="020B0604020202020204" pitchFamily="34" charset="0"/>
              </a:rPr>
              <a:t>Auraș</a:t>
            </a:r>
            <a:r>
              <a:rPr lang="en-GB" sz="3600" b="1" dirty="0">
                <a:latin typeface="Arial" panose="020B0604020202020204" pitchFamily="34" charset="0"/>
                <a:cs typeface="Arial" panose="020B0604020202020204" pitchFamily="34" charset="0"/>
              </a:rPr>
              <a:t>, </a:t>
            </a:r>
            <a:r>
              <a:rPr lang="en-GB" sz="3600" b="1" cap="all" dirty="0">
                <a:latin typeface="Arial" panose="020B0604020202020204" pitchFamily="34" charset="0"/>
                <a:cs typeface="Arial" panose="020B0604020202020204" pitchFamily="34" charset="0"/>
              </a:rPr>
              <a:t>Toader</a:t>
            </a:r>
            <a:r>
              <a:rPr lang="en-GB" sz="3600" b="1" dirty="0">
                <a:latin typeface="Arial" panose="020B0604020202020204" pitchFamily="34" charset="0"/>
                <a:cs typeface="Arial" panose="020B0604020202020204" pitchFamily="34" charset="0"/>
              </a:rPr>
              <a:t> Alexandru Cristian, </a:t>
            </a:r>
            <a:r>
              <a:rPr lang="en-GB" sz="3600" b="1" cap="all" dirty="0">
                <a:latin typeface="Arial" panose="020B0604020202020204" pitchFamily="34" charset="0"/>
                <a:cs typeface="Arial" panose="020B0604020202020204" pitchFamily="34" charset="0"/>
              </a:rPr>
              <a:t>Mirea</a:t>
            </a:r>
            <a:r>
              <a:rPr lang="en-GB" sz="3600" b="1" dirty="0">
                <a:latin typeface="Arial" panose="020B0604020202020204" pitchFamily="34" charset="0"/>
                <a:cs typeface="Arial" panose="020B0604020202020204" pitchFamily="34" charset="0"/>
              </a:rPr>
              <a:t> Emilian, </a:t>
            </a:r>
            <a:r>
              <a:rPr lang="en-GB" sz="3600" b="1" cap="all" dirty="0">
                <a:latin typeface="Arial" panose="020B0604020202020204" pitchFamily="34" charset="0"/>
                <a:cs typeface="Arial" panose="020B0604020202020204" pitchFamily="34" charset="0"/>
              </a:rPr>
              <a:t>Manea</a:t>
            </a:r>
            <a:r>
              <a:rPr lang="en-GB" sz="3600" b="1" dirty="0">
                <a:latin typeface="Arial" panose="020B0604020202020204" pitchFamily="34" charset="0"/>
                <a:cs typeface="Arial" panose="020B0604020202020204" pitchFamily="34" charset="0"/>
              </a:rPr>
              <a:t> Vasilica</a:t>
            </a:r>
            <a:r>
              <a:rPr lang="ro-RO" sz="3600" b="1" dirty="0">
                <a:latin typeface="Arial" panose="020B0604020202020204" pitchFamily="34" charset="0"/>
                <a:cs typeface="Arial" panose="020B0604020202020204" pitchFamily="34" charset="0"/>
              </a:rPr>
              <a:t>* </a:t>
            </a:r>
          </a:p>
          <a:p>
            <a:pPr algn="r"/>
            <a:r>
              <a:rPr lang="ro-RO" sz="3600" dirty="0">
                <a:latin typeface="Arial" panose="020B0604020202020204" pitchFamily="34" charset="0"/>
                <a:cs typeface="Arial" panose="020B0604020202020204" pitchFamily="34" charset="0"/>
              </a:rPr>
              <a:t>Vegetable Research and Development Station Buzău, Romania </a:t>
            </a:r>
            <a:endParaRPr lang="en-US" sz="3600" dirty="0">
              <a:latin typeface="Arial" panose="020B0604020202020204" pitchFamily="34" charset="0"/>
              <a:cs typeface="Arial" panose="020B0604020202020204" pitchFamily="34" charset="0"/>
            </a:endParaRPr>
          </a:p>
          <a:p>
            <a:pPr algn="r"/>
            <a:r>
              <a:rPr lang="ro-RO" sz="3600" dirty="0">
                <a:latin typeface="Arial" panose="020B0604020202020204" pitchFamily="34" charset="0"/>
                <a:cs typeface="Arial" panose="020B0604020202020204" pitchFamily="34" charset="0"/>
              </a:rPr>
              <a:t>*Corresponding author e-mail: vasilica.manea@scdlbuzau.ro</a:t>
            </a:r>
            <a:endParaRPr lang="en-US" sz="3600" dirty="0">
              <a:latin typeface="Arial" panose="020B0604020202020204" pitchFamily="34" charset="0"/>
              <a:cs typeface="Arial" panose="020B0604020202020204" pitchFamily="34" charset="0"/>
            </a:endParaRPr>
          </a:p>
        </p:txBody>
      </p:sp>
      <p:sp>
        <p:nvSpPr>
          <p:cNvPr id="20" name="TextBox 19"/>
          <p:cNvSpPr txBox="1"/>
          <p:nvPr/>
        </p:nvSpPr>
        <p:spPr>
          <a:xfrm>
            <a:off x="5273684" y="10205933"/>
            <a:ext cx="26392379" cy="3571299"/>
          </a:xfrm>
          <a:prstGeom prst="rect">
            <a:avLst/>
          </a:prstGeom>
          <a:noFill/>
        </p:spPr>
        <p:txBody>
          <a:bodyPr wrap="square" rtlCol="0">
            <a:spAutoFit/>
          </a:bodyPr>
          <a:lstStyle/>
          <a:p>
            <a:r>
              <a:rPr lang="ro-RO" sz="4000" b="1" dirty="0">
                <a:latin typeface="Arial" charset="0"/>
                <a:ea typeface="Arial" charset="0"/>
                <a:cs typeface="Arial" charset="0"/>
              </a:rPr>
              <a:t>INTRODUCTION</a:t>
            </a:r>
          </a:p>
          <a:p>
            <a:pPr algn="just">
              <a:lnSpc>
                <a:spcPct val="150000"/>
              </a:lnSpc>
            </a:pPr>
            <a:r>
              <a:rPr lang="en-US" sz="3200" dirty="0">
                <a:latin typeface="Arial" charset="0"/>
                <a:cs typeface="Arial" charset="0"/>
              </a:rPr>
              <a:t>The relationship between soil structure and pH and weed dynamics in vegetable fields at the Vegetable Research and Development Station </a:t>
            </a:r>
            <a:r>
              <a:rPr lang="en-US" sz="3200" dirty="0" err="1">
                <a:latin typeface="Arial" charset="0"/>
                <a:cs typeface="Arial" charset="0"/>
              </a:rPr>
              <a:t>Buzău</a:t>
            </a:r>
            <a:r>
              <a:rPr lang="ro-RO" sz="3200" dirty="0">
                <a:latin typeface="Arial" charset="0"/>
                <a:cs typeface="Arial" charset="0"/>
              </a:rPr>
              <a:t> (VRDS) </a:t>
            </a:r>
            <a:r>
              <a:rPr lang="en-US" sz="3200" dirty="0">
                <a:latin typeface="Arial" charset="0"/>
                <a:cs typeface="Arial" charset="0"/>
              </a:rPr>
              <a:t>was evaluated. Soil structure, determined semi-quantitatively using the VESS (Visual Evaluation of Soil Structure) method, together with ionic reaction (pH), shapes the soil’s physicochemical properties and directly influences weed distribution and density. The research highlights how soil indicators influence the spread of wild species in vegetable crops.</a:t>
            </a:r>
            <a:endParaRPr lang="ro-RO" sz="3200" dirty="0">
              <a:latin typeface="Arial" charset="0"/>
              <a:cs typeface="Arial" charset="0"/>
            </a:endParaRPr>
          </a:p>
        </p:txBody>
      </p:sp>
      <p:sp>
        <p:nvSpPr>
          <p:cNvPr id="21" name="TextBox 20"/>
          <p:cNvSpPr txBox="1"/>
          <p:nvPr/>
        </p:nvSpPr>
        <p:spPr>
          <a:xfrm>
            <a:off x="5179917" y="14053591"/>
            <a:ext cx="26486146" cy="5048626"/>
          </a:xfrm>
          <a:prstGeom prst="rect">
            <a:avLst/>
          </a:prstGeom>
          <a:noFill/>
        </p:spPr>
        <p:txBody>
          <a:bodyPr wrap="square" rtlCol="0">
            <a:spAutoFit/>
          </a:bodyPr>
          <a:lstStyle/>
          <a:p>
            <a:r>
              <a:rPr lang="ro-RO" sz="4000" b="1" dirty="0">
                <a:latin typeface="Arial" charset="0"/>
                <a:ea typeface="Arial" charset="0"/>
                <a:cs typeface="Arial" charset="0"/>
              </a:rPr>
              <a:t>MATERIALS AND METHODS  </a:t>
            </a:r>
          </a:p>
          <a:p>
            <a:pPr algn="just">
              <a:lnSpc>
                <a:spcPct val="150000"/>
              </a:lnSpc>
            </a:pPr>
            <a:r>
              <a:rPr lang="en-US" sz="3200" dirty="0">
                <a:latin typeface="Arial" charset="0"/>
                <a:ea typeface="Arial" charset="0"/>
                <a:cs typeface="Arial" charset="0"/>
              </a:rPr>
              <a:t>The study was conducted in 2025 at </a:t>
            </a:r>
            <a:r>
              <a:rPr lang="en-US" sz="3200" dirty="0">
                <a:latin typeface="Arial" charset="0"/>
                <a:cs typeface="Arial" charset="0"/>
              </a:rPr>
              <a:t>Vegetable Research and Development Station </a:t>
            </a:r>
            <a:r>
              <a:rPr lang="en-US" sz="3200" dirty="0" err="1">
                <a:latin typeface="Arial" charset="0"/>
                <a:cs typeface="Arial" charset="0"/>
              </a:rPr>
              <a:t>Buzău</a:t>
            </a:r>
            <a:r>
              <a:rPr lang="ro-RO" sz="3200" dirty="0">
                <a:latin typeface="Arial" charset="0"/>
                <a:cs typeface="Arial" charset="0"/>
              </a:rPr>
              <a:t> (VRDS)</a:t>
            </a:r>
            <a:r>
              <a:rPr lang="en-US" sz="3200" dirty="0">
                <a:latin typeface="Arial" charset="0"/>
                <a:ea typeface="Arial" charset="0"/>
                <a:cs typeface="Arial" charset="0"/>
              </a:rPr>
              <a:t>, both in the field and in protected environments. Climatic data on temperatures and precipitation were obtained from the National Meteorological Administration and local sources. Soil structure was assessed using the VESS method, which rates soil structural quality on a scale of 1 to 5. Twenty-four representative sites for different crops and cropping systems were analyzed. Soil pH was determined for each sample. As part of the structural assessment, aggregates, porosity, structural continuity, and root development were analyzed. Additionally, agrochemical observations were made, and weed species were identified using botanical keys and specific identification methods.</a:t>
            </a:r>
            <a:endParaRPr lang="ro-RO" sz="3200" dirty="0">
              <a:latin typeface="Arial" charset="0"/>
              <a:ea typeface="Arial" charset="0"/>
              <a:cs typeface="Arial" charset="0"/>
            </a:endParaRPr>
          </a:p>
        </p:txBody>
      </p:sp>
      <p:sp>
        <p:nvSpPr>
          <p:cNvPr id="22" name="TextBox 21"/>
          <p:cNvSpPr txBox="1"/>
          <p:nvPr/>
        </p:nvSpPr>
        <p:spPr>
          <a:xfrm>
            <a:off x="5212429" y="19331089"/>
            <a:ext cx="19769083" cy="10219272"/>
          </a:xfrm>
          <a:prstGeom prst="rect">
            <a:avLst/>
          </a:prstGeom>
          <a:noFill/>
        </p:spPr>
        <p:txBody>
          <a:bodyPr wrap="square" rtlCol="0">
            <a:spAutoFit/>
          </a:bodyPr>
          <a:lstStyle/>
          <a:p>
            <a:r>
              <a:rPr lang="ro-RO" sz="4000" b="1" dirty="0">
                <a:latin typeface="Arial" charset="0"/>
                <a:ea typeface="Arial" charset="0"/>
                <a:cs typeface="Arial" charset="0"/>
              </a:rPr>
              <a:t>RESULTS AND DISCUSSION </a:t>
            </a:r>
            <a:endParaRPr lang="ro-RO" sz="4000" b="1" dirty="0">
              <a:solidFill>
                <a:srgbClr val="FF0000"/>
              </a:solidFill>
              <a:latin typeface="Arial" charset="0"/>
              <a:ea typeface="Arial" charset="0"/>
              <a:cs typeface="Arial" charset="0"/>
            </a:endParaRPr>
          </a:p>
          <a:p>
            <a:pPr algn="just">
              <a:lnSpc>
                <a:spcPct val="150000"/>
              </a:lnSpc>
            </a:pPr>
            <a:r>
              <a:rPr lang="en-US" sz="3200" dirty="0">
                <a:latin typeface="Arial" charset="0"/>
                <a:ea typeface="Arial" charset="0"/>
                <a:cs typeface="Arial" charset="0"/>
              </a:rPr>
              <a:t>Analysis of the 24 soil samples collected in October 2025 revealed significant variations in soil moisture, pH, and structure across different cropping systems within </a:t>
            </a:r>
            <a:r>
              <a:rPr lang="en-US" sz="3200" dirty="0">
                <a:latin typeface="Arial" charset="0"/>
                <a:cs typeface="Arial" charset="0"/>
              </a:rPr>
              <a:t>the Vegetable Research and Development Station </a:t>
            </a:r>
            <a:r>
              <a:rPr lang="en-US" sz="3200" dirty="0" err="1">
                <a:latin typeface="Arial" charset="0"/>
                <a:cs typeface="Arial" charset="0"/>
              </a:rPr>
              <a:t>Buzău</a:t>
            </a:r>
            <a:r>
              <a:rPr lang="ro-RO" sz="3200" dirty="0">
                <a:latin typeface="Arial" charset="0"/>
                <a:cs typeface="Arial" charset="0"/>
              </a:rPr>
              <a:t> (VRDS)</a:t>
            </a:r>
            <a:r>
              <a:rPr lang="en-US" sz="3200" dirty="0">
                <a:latin typeface="Arial" charset="0"/>
                <a:cs typeface="Arial" charset="0"/>
              </a:rPr>
              <a:t>. Moisture values ranged from 3.83% to 25.73%, reflecting differences related to soil texture, water-holding capacity, drainage, and irrigation practices. Areas with high moisture were associated with medium or heavy soils and poor drainage, while those with low moisture </a:t>
            </a:r>
            <a:r>
              <a:rPr lang="en-US" sz="3200" dirty="0">
                <a:latin typeface="Arial" charset="0"/>
                <a:ea typeface="Arial" charset="0"/>
                <a:cs typeface="Arial" charset="0"/>
              </a:rPr>
              <a:t>were associated with light soils and uneven water distribution. pH values ranged from 6 to 7, with most samples indicating neutral soils, favorable for horticultural crops. Some areas, such as the rosemary crop and certain conventional greenhouses, exhibited a slightly acidic pH, influenced by crop type, organic matter decomposition, and the activity of microorganisms in the rhizosphere. Soil structure assessment using the VESS method revealed both well-structured soils with porosity and stable aggregates, as well as areas affected by moderate or severe compaction. Weed analysis showed that the dominant species were </a:t>
            </a:r>
            <a:r>
              <a:rPr lang="en-US" sz="3200" i="1" dirty="0">
                <a:latin typeface="Arial" charset="0"/>
                <a:ea typeface="Arial" charset="0"/>
                <a:cs typeface="Arial" charset="0"/>
              </a:rPr>
              <a:t>Amaranthus </a:t>
            </a:r>
            <a:r>
              <a:rPr lang="en-US" sz="3200" i="1" dirty="0" err="1">
                <a:latin typeface="Arial" charset="0"/>
                <a:ea typeface="Arial" charset="0"/>
                <a:cs typeface="Arial" charset="0"/>
              </a:rPr>
              <a:t>retroflexus</a:t>
            </a:r>
            <a:r>
              <a:rPr lang="ro-RO" sz="3200" i="1" dirty="0">
                <a:latin typeface="Arial" charset="0"/>
                <a:ea typeface="Arial" charset="0"/>
                <a:cs typeface="Arial" charset="0"/>
              </a:rPr>
              <a:t> </a:t>
            </a:r>
            <a:r>
              <a:rPr lang="ro-RO" sz="3200" dirty="0">
                <a:latin typeface="Arial" charset="0"/>
                <a:ea typeface="Arial" charset="0"/>
                <a:cs typeface="Arial" charset="0"/>
              </a:rPr>
              <a:t>L.</a:t>
            </a:r>
            <a:r>
              <a:rPr lang="en-US" sz="3200" dirty="0">
                <a:latin typeface="Arial" charset="0"/>
                <a:ea typeface="Arial" charset="0"/>
                <a:cs typeface="Arial" charset="0"/>
              </a:rPr>
              <a:t>, </a:t>
            </a:r>
            <a:r>
              <a:rPr lang="en-US" sz="3200" i="1" dirty="0">
                <a:latin typeface="Arial" charset="0"/>
                <a:ea typeface="Arial" charset="0"/>
                <a:cs typeface="Arial" charset="0"/>
              </a:rPr>
              <a:t>Chenopodium album</a:t>
            </a:r>
            <a:r>
              <a:rPr lang="ro-RO" sz="3200" i="1" dirty="0">
                <a:latin typeface="Arial" charset="0"/>
                <a:ea typeface="Arial" charset="0"/>
                <a:cs typeface="Arial" charset="0"/>
              </a:rPr>
              <a:t> </a:t>
            </a:r>
            <a:r>
              <a:rPr lang="ro-RO" sz="3200" dirty="0">
                <a:latin typeface="Arial" charset="0"/>
                <a:ea typeface="Arial" charset="0"/>
                <a:cs typeface="Arial" charset="0"/>
              </a:rPr>
              <a:t>L.</a:t>
            </a:r>
            <a:r>
              <a:rPr lang="en-US" sz="3200" dirty="0">
                <a:latin typeface="Arial" charset="0"/>
                <a:ea typeface="Arial" charset="0"/>
                <a:cs typeface="Arial" charset="0"/>
              </a:rPr>
              <a:t>, </a:t>
            </a:r>
            <a:r>
              <a:rPr lang="en-US" sz="3200" i="1" dirty="0" err="1">
                <a:latin typeface="Arial" charset="0"/>
                <a:ea typeface="Arial" charset="0"/>
                <a:cs typeface="Arial" charset="0"/>
              </a:rPr>
              <a:t>Setaria</a:t>
            </a:r>
            <a:r>
              <a:rPr lang="en-US" sz="3200" i="1" dirty="0">
                <a:latin typeface="Arial" charset="0"/>
                <a:ea typeface="Arial" charset="0"/>
                <a:cs typeface="Arial" charset="0"/>
              </a:rPr>
              <a:t> spp</a:t>
            </a:r>
            <a:r>
              <a:rPr lang="en-US" sz="3200" dirty="0">
                <a:latin typeface="Arial" charset="0"/>
                <a:ea typeface="Arial" charset="0"/>
                <a:cs typeface="Arial" charset="0"/>
              </a:rPr>
              <a:t>., and </a:t>
            </a:r>
            <a:r>
              <a:rPr lang="en-GB" sz="3200" i="1" dirty="0">
                <a:latin typeface="Arial" charset="0"/>
                <a:cs typeface="Arial" charset="0"/>
              </a:rPr>
              <a:t>Sorghum </a:t>
            </a:r>
            <a:r>
              <a:rPr lang="en-GB" sz="3200" i="1" dirty="0" err="1">
                <a:latin typeface="Arial" charset="0"/>
                <a:cs typeface="Arial" charset="0"/>
              </a:rPr>
              <a:t>halepense</a:t>
            </a:r>
            <a:r>
              <a:rPr lang="en-GB" sz="3200" i="1" dirty="0">
                <a:latin typeface="Arial" charset="0"/>
                <a:cs typeface="Arial" charset="0"/>
              </a:rPr>
              <a:t> </a:t>
            </a:r>
            <a:r>
              <a:rPr lang="en-GB" sz="3200" dirty="0">
                <a:latin typeface="Arial" charset="0"/>
                <a:cs typeface="Arial" charset="0"/>
              </a:rPr>
              <a:t>(L.) Pers</a:t>
            </a:r>
            <a:r>
              <a:rPr lang="ro-RO" sz="3200" dirty="0">
                <a:latin typeface="Arial" charset="0"/>
                <a:cs typeface="Arial" charset="0"/>
              </a:rPr>
              <a:t>.</a:t>
            </a:r>
            <a:r>
              <a:rPr lang="en-US" sz="3200" dirty="0">
                <a:latin typeface="Arial" charset="0"/>
                <a:ea typeface="Arial" charset="0"/>
                <a:cs typeface="Arial" charset="0"/>
              </a:rPr>
              <a:t>. Their distribution was influenced by soil pH, fertility and moisture. </a:t>
            </a:r>
            <a:endParaRPr lang="ro-RO" sz="3200" dirty="0">
              <a:solidFill>
                <a:srgbClr val="FF0000"/>
              </a:solidFill>
              <a:latin typeface="Arial" charset="0"/>
              <a:ea typeface="Arial" charset="0"/>
              <a:cs typeface="Arial" charset="0"/>
            </a:endParaRPr>
          </a:p>
        </p:txBody>
      </p:sp>
      <p:sp>
        <p:nvSpPr>
          <p:cNvPr id="23" name="TextBox 22"/>
          <p:cNvSpPr txBox="1"/>
          <p:nvPr/>
        </p:nvSpPr>
        <p:spPr>
          <a:xfrm>
            <a:off x="4398769" y="34570969"/>
            <a:ext cx="27710265" cy="4893647"/>
          </a:xfrm>
          <a:prstGeom prst="rect">
            <a:avLst/>
          </a:prstGeom>
          <a:noFill/>
        </p:spPr>
        <p:txBody>
          <a:bodyPr wrap="square" rtlCol="0">
            <a:spAutoFit/>
          </a:bodyPr>
          <a:lstStyle/>
          <a:p>
            <a:r>
              <a:rPr lang="ro-RO" sz="4000" b="1" dirty="0">
                <a:latin typeface="Arial" charset="0"/>
                <a:ea typeface="Arial" charset="0"/>
                <a:cs typeface="Arial" charset="0"/>
              </a:rPr>
              <a:t>CONCLUSIONS  </a:t>
            </a:r>
            <a:endParaRPr lang="ro-RO" sz="4000" b="1" dirty="0">
              <a:solidFill>
                <a:srgbClr val="FF0000"/>
              </a:solidFill>
              <a:latin typeface="Arial" charset="0"/>
              <a:ea typeface="Arial" charset="0"/>
              <a:cs typeface="Arial" charset="0"/>
            </a:endParaRPr>
          </a:p>
          <a:p>
            <a:pPr algn="just">
              <a:lnSpc>
                <a:spcPct val="150000"/>
              </a:lnSpc>
            </a:pPr>
            <a:r>
              <a:rPr lang="en-US" sz="3200" dirty="0">
                <a:latin typeface="Arial" charset="0"/>
                <a:ea typeface="Arial" charset="0"/>
                <a:cs typeface="Arial" charset="0"/>
              </a:rPr>
              <a:t>The results show that soil properties directly influence weed growth and the development of vegetable crops. Soil pH ranged from 6.0 to 8.0, generally neutral, which is favorable for vegetable crops. Soil compaction reduces water infiltration and root development, necessitating measures such as loosening, adding organic matter, and using cover crops. The VESS method was useful for identifying areas with structural problems. Dominant weeds indicate fertile soils, and there is a clear link between fertility, pH, and the composition of the wild flora. Controlling them requires integrated, agrotechnical, and biological methods. Overall, proper soil management improves crop production and sustainability.</a:t>
            </a:r>
            <a:endParaRPr lang="ro-RO" sz="3200" dirty="0">
              <a:latin typeface="Arial" charset="0"/>
              <a:ea typeface="Arial" charset="0"/>
              <a:cs typeface="Arial" charset="0"/>
            </a:endParaRPr>
          </a:p>
          <a:p>
            <a:pPr algn="just"/>
            <a:endParaRPr lang="ro-RO" sz="3200"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prospectives”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6">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9936" y="1481700"/>
            <a:ext cx="5155435" cy="4286856"/>
          </a:xfrm>
          <a:prstGeom prst="rect">
            <a:avLst/>
          </a:prstGeom>
        </p:spPr>
      </p:pic>
      <p:pic>
        <p:nvPicPr>
          <p:cNvPr id="28" name="Picture 27"/>
          <p:cNvPicPr/>
          <p:nvPr/>
        </p:nvPicPr>
        <p:blipFill>
          <a:blip r:embed="rId8" cstate="print">
            <a:extLst>
              <a:ext uri="{28A0092B-C50C-407E-A947-70E740481C1C}">
                <a14:useLocalDpi xmlns:a14="http://schemas.microsoft.com/office/drawing/2010/main" val="0"/>
              </a:ext>
            </a:extLst>
          </a:blip>
          <a:stretch>
            <a:fillRect/>
          </a:stretch>
        </p:blipFill>
        <p:spPr>
          <a:xfrm>
            <a:off x="25498878" y="19028380"/>
            <a:ext cx="5711802" cy="1612900"/>
          </a:xfrm>
          <a:prstGeom prst="rect">
            <a:avLst/>
          </a:prstGeom>
        </p:spPr>
      </p:pic>
      <p:sp>
        <p:nvSpPr>
          <p:cNvPr id="4" name="Rectangle 3"/>
          <p:cNvSpPr/>
          <p:nvPr/>
        </p:nvSpPr>
        <p:spPr>
          <a:xfrm>
            <a:off x="25331683" y="20710247"/>
            <a:ext cx="6169398" cy="1077218"/>
          </a:xfrm>
          <a:prstGeom prst="rect">
            <a:avLst/>
          </a:prstGeom>
        </p:spPr>
        <p:txBody>
          <a:bodyPr wrap="square">
            <a:spAutoFit/>
          </a:bodyPr>
          <a:lstStyle/>
          <a:p>
            <a:pPr algn="ctr"/>
            <a:r>
              <a:rPr lang="en-US" sz="3200" dirty="0">
                <a:latin typeface="Arial" charset="0"/>
                <a:ea typeface="Arial" charset="0"/>
                <a:cs typeface="Arial" charset="0"/>
              </a:rPr>
              <a:t>Figure 1. Soil samples with</a:t>
            </a:r>
            <a:r>
              <a:rPr lang="ro-RO" sz="3200" dirty="0">
                <a:latin typeface="Arial" charset="0"/>
                <a:ea typeface="Arial" charset="0"/>
                <a:cs typeface="Arial" charset="0"/>
              </a:rPr>
              <a:t> </a:t>
            </a:r>
            <a:r>
              <a:rPr lang="en-US" sz="3200" dirty="0">
                <a:latin typeface="Arial" charset="0"/>
                <a:ea typeface="Arial" charset="0"/>
                <a:cs typeface="Arial" charset="0"/>
              </a:rPr>
              <a:t>a VESS score of 2</a:t>
            </a:r>
          </a:p>
        </p:txBody>
      </p:sp>
      <p:sp>
        <p:nvSpPr>
          <p:cNvPr id="5" name="Rectangle 4"/>
          <p:cNvSpPr/>
          <p:nvPr/>
        </p:nvSpPr>
        <p:spPr>
          <a:xfrm>
            <a:off x="25558645" y="32306748"/>
            <a:ext cx="5652035" cy="1077218"/>
          </a:xfrm>
          <a:prstGeom prst="rect">
            <a:avLst/>
          </a:prstGeom>
        </p:spPr>
        <p:txBody>
          <a:bodyPr wrap="square">
            <a:spAutoFit/>
          </a:bodyPr>
          <a:lstStyle/>
          <a:p>
            <a:pPr algn="ctr"/>
            <a:r>
              <a:rPr lang="ro-RO" sz="3200" dirty="0">
                <a:latin typeface="Arial" charset="0"/>
                <a:ea typeface="Arial" charset="0"/>
                <a:cs typeface="Arial" charset="0"/>
              </a:rPr>
              <a:t> </a:t>
            </a:r>
            <a:r>
              <a:rPr lang="en-US" sz="3200" dirty="0">
                <a:latin typeface="Arial" charset="0"/>
                <a:ea typeface="Arial" charset="0"/>
                <a:cs typeface="Arial" charset="0"/>
              </a:rPr>
              <a:t>Figure </a:t>
            </a:r>
            <a:r>
              <a:rPr lang="ro-RO" sz="3200" dirty="0">
                <a:latin typeface="Arial" charset="0"/>
                <a:ea typeface="Arial" charset="0"/>
                <a:cs typeface="Arial" charset="0"/>
              </a:rPr>
              <a:t>4</a:t>
            </a:r>
            <a:r>
              <a:rPr lang="en-US" sz="3200" dirty="0">
                <a:latin typeface="Arial" charset="0"/>
                <a:ea typeface="Arial" charset="0"/>
                <a:cs typeface="Arial" charset="0"/>
              </a:rPr>
              <a:t>. Soil samples with a VESS score of 4</a:t>
            </a:r>
            <a:r>
              <a:rPr lang="ro-RO" sz="3200" dirty="0">
                <a:latin typeface="Arial" charset="0"/>
                <a:ea typeface="Arial" charset="0"/>
                <a:cs typeface="Arial" charset="0"/>
              </a:rPr>
              <a:t>-5</a:t>
            </a:r>
            <a:endParaRPr lang="en-US" sz="3200" dirty="0">
              <a:latin typeface="Arial" charset="0"/>
              <a:ea typeface="Arial" charset="0"/>
              <a:cs typeface="Arial" charset="0"/>
            </a:endParaRPr>
          </a:p>
        </p:txBody>
      </p:sp>
      <p:pic>
        <p:nvPicPr>
          <p:cNvPr id="30" name="Picture 29"/>
          <p:cNvPicPr/>
          <p:nvPr/>
        </p:nvPicPr>
        <p:blipFill>
          <a:blip r:embed="rId9" cstate="print">
            <a:extLst>
              <a:ext uri="{28A0092B-C50C-407E-A947-70E740481C1C}">
                <a14:useLocalDpi xmlns:a14="http://schemas.microsoft.com/office/drawing/2010/main" val="0"/>
              </a:ext>
            </a:extLst>
          </a:blip>
          <a:stretch>
            <a:fillRect/>
          </a:stretch>
        </p:blipFill>
        <p:spPr>
          <a:xfrm>
            <a:off x="25508321" y="30230399"/>
            <a:ext cx="5791200" cy="1769745"/>
          </a:xfrm>
          <a:prstGeom prst="rect">
            <a:avLst/>
          </a:prstGeom>
        </p:spPr>
      </p:pic>
      <p:pic>
        <p:nvPicPr>
          <p:cNvPr id="31" name="Picture 30"/>
          <p:cNvPicPr/>
          <p:nvPr/>
        </p:nvPicPr>
        <p:blipFill>
          <a:blip r:embed="rId10">
            <a:extLst>
              <a:ext uri="{28A0092B-C50C-407E-A947-70E740481C1C}">
                <a14:useLocalDpi xmlns:a14="http://schemas.microsoft.com/office/drawing/2010/main" val="0"/>
              </a:ext>
            </a:extLst>
          </a:blip>
          <a:srcRect/>
          <a:stretch>
            <a:fillRect/>
          </a:stretch>
        </p:blipFill>
        <p:spPr bwMode="auto">
          <a:xfrm>
            <a:off x="16264429" y="29617245"/>
            <a:ext cx="7015673" cy="4000884"/>
          </a:xfrm>
          <a:prstGeom prst="rect">
            <a:avLst/>
          </a:prstGeom>
          <a:noFill/>
          <a:ln>
            <a:noFill/>
          </a:ln>
        </p:spPr>
      </p:pic>
      <p:sp>
        <p:nvSpPr>
          <p:cNvPr id="32" name="Rectangle 31"/>
          <p:cNvSpPr/>
          <p:nvPr/>
        </p:nvSpPr>
        <p:spPr>
          <a:xfrm>
            <a:off x="15582557" y="33658404"/>
            <a:ext cx="8387860" cy="1176797"/>
          </a:xfrm>
          <a:prstGeom prst="rect">
            <a:avLst/>
          </a:prstGeom>
        </p:spPr>
        <p:txBody>
          <a:bodyPr wrap="square">
            <a:spAutoFit/>
          </a:bodyPr>
          <a:lstStyle/>
          <a:p>
            <a:pPr algn="ctr">
              <a:lnSpc>
                <a:spcPct val="115000"/>
              </a:lnSpc>
              <a:spcAft>
                <a:spcPts val="600"/>
              </a:spcAft>
            </a:pPr>
            <a:r>
              <a:rPr lang="en-US" sz="3200" dirty="0">
                <a:latin typeface="Arial" charset="0"/>
                <a:ea typeface="Arial" charset="0"/>
                <a:cs typeface="Arial" charset="0"/>
              </a:rPr>
              <a:t>Figure 6. Assessment of the weed spectrum in various crops using the metric grid</a:t>
            </a:r>
          </a:p>
        </p:txBody>
      </p:sp>
      <p:pic>
        <p:nvPicPr>
          <p:cNvPr id="6" name="Picture 5">
            <a:extLst>
              <a:ext uri="{FF2B5EF4-FFF2-40B4-BE49-F238E27FC236}">
                <a16:creationId xmlns:a16="http://schemas.microsoft.com/office/drawing/2014/main" id="{C3CE0816-E15F-666E-3FB8-F11E8B380F6A}"/>
              </a:ext>
            </a:extLst>
          </p:cNvPr>
          <p:cNvPicPr>
            <a:picLocks noChangeAspect="1"/>
          </p:cNvPicPr>
          <p:nvPr/>
        </p:nvPicPr>
        <p:blipFill>
          <a:blip r:embed="rId11"/>
          <a:stretch>
            <a:fillRect/>
          </a:stretch>
        </p:blipFill>
        <p:spPr>
          <a:xfrm>
            <a:off x="5842075" y="29467067"/>
            <a:ext cx="7226225" cy="4233704"/>
          </a:xfrm>
          <a:prstGeom prst="rect">
            <a:avLst/>
          </a:prstGeom>
        </p:spPr>
      </p:pic>
      <p:sp>
        <p:nvSpPr>
          <p:cNvPr id="7" name="TextBox 6">
            <a:extLst>
              <a:ext uri="{FF2B5EF4-FFF2-40B4-BE49-F238E27FC236}">
                <a16:creationId xmlns:a16="http://schemas.microsoft.com/office/drawing/2014/main" id="{12CEFF70-790F-E6AF-5877-148868A86245}"/>
              </a:ext>
            </a:extLst>
          </p:cNvPr>
          <p:cNvSpPr txBox="1"/>
          <p:nvPr/>
        </p:nvSpPr>
        <p:spPr>
          <a:xfrm>
            <a:off x="5842075" y="33865568"/>
            <a:ext cx="7621561" cy="584775"/>
          </a:xfrm>
          <a:prstGeom prst="rect">
            <a:avLst/>
          </a:prstGeom>
          <a:noFill/>
        </p:spPr>
        <p:txBody>
          <a:bodyPr wrap="square" rtlCol="0">
            <a:spAutoFit/>
          </a:bodyPr>
          <a:lstStyle/>
          <a:p>
            <a:pPr algn="ctr"/>
            <a:r>
              <a:rPr lang="en-GB" sz="3200" dirty="0">
                <a:latin typeface="Arial" charset="0"/>
                <a:cs typeface="Arial" charset="0"/>
              </a:rPr>
              <a:t>Figure </a:t>
            </a:r>
            <a:r>
              <a:rPr lang="ro-RO" sz="3200" dirty="0">
                <a:latin typeface="Arial" charset="0"/>
                <a:cs typeface="Arial" charset="0"/>
              </a:rPr>
              <a:t>5</a:t>
            </a:r>
            <a:r>
              <a:rPr lang="en-GB" sz="3200" dirty="0">
                <a:latin typeface="Arial" charset="0"/>
                <a:cs typeface="Arial" charset="0"/>
              </a:rPr>
              <a:t>. pH values by sampling point</a:t>
            </a:r>
            <a:endParaRPr lang="en-US" sz="3200" dirty="0">
              <a:latin typeface="Arial" charset="0"/>
              <a:cs typeface="Arial" charset="0"/>
            </a:endParaRPr>
          </a:p>
        </p:txBody>
      </p:sp>
      <p:pic>
        <p:nvPicPr>
          <p:cNvPr id="9" name="Picture 8">
            <a:extLst>
              <a:ext uri="{FF2B5EF4-FFF2-40B4-BE49-F238E27FC236}">
                <a16:creationId xmlns:a16="http://schemas.microsoft.com/office/drawing/2014/main" id="{78A767D1-C78E-0785-CD8B-2A1D3DE91435}"/>
              </a:ext>
            </a:extLst>
          </p:cNvPr>
          <p:cNvPicPr>
            <a:picLocks noChangeAspect="1"/>
          </p:cNvPicPr>
          <p:nvPr/>
        </p:nvPicPr>
        <p:blipFill>
          <a:blip r:embed="rId12"/>
          <a:stretch>
            <a:fillRect/>
          </a:stretch>
        </p:blipFill>
        <p:spPr>
          <a:xfrm>
            <a:off x="25498878" y="22079670"/>
            <a:ext cx="5711802" cy="1908213"/>
          </a:xfrm>
          <a:prstGeom prst="rect">
            <a:avLst/>
          </a:prstGeom>
        </p:spPr>
      </p:pic>
      <p:sp>
        <p:nvSpPr>
          <p:cNvPr id="10" name="TextBox 9">
            <a:extLst>
              <a:ext uri="{FF2B5EF4-FFF2-40B4-BE49-F238E27FC236}">
                <a16:creationId xmlns:a16="http://schemas.microsoft.com/office/drawing/2014/main" id="{BD7745AD-4EC5-5357-E394-90268B724FB3}"/>
              </a:ext>
            </a:extLst>
          </p:cNvPr>
          <p:cNvSpPr txBox="1"/>
          <p:nvPr/>
        </p:nvSpPr>
        <p:spPr>
          <a:xfrm>
            <a:off x="25508321" y="24102141"/>
            <a:ext cx="5711802" cy="1077218"/>
          </a:xfrm>
          <a:prstGeom prst="rect">
            <a:avLst/>
          </a:prstGeom>
          <a:noFill/>
        </p:spPr>
        <p:txBody>
          <a:bodyPr wrap="square" rtlCol="0">
            <a:spAutoFit/>
          </a:bodyPr>
          <a:lstStyle/>
          <a:p>
            <a:pPr algn="ctr"/>
            <a:r>
              <a:rPr lang="en-US" sz="3200" dirty="0">
                <a:latin typeface="Arial" charset="0"/>
                <a:ea typeface="Arial" charset="0"/>
                <a:cs typeface="Arial" charset="0"/>
              </a:rPr>
              <a:t>Figure 2. Soil samples with a VESS score of 2–3</a:t>
            </a:r>
            <a:endParaRPr lang="en-US" sz="3200" dirty="0">
              <a:latin typeface="Arial" charset="0"/>
              <a:cs typeface="Arial" charset="0"/>
            </a:endParaRPr>
          </a:p>
        </p:txBody>
      </p:sp>
      <p:pic>
        <p:nvPicPr>
          <p:cNvPr id="13" name="Picture 12">
            <a:extLst>
              <a:ext uri="{FF2B5EF4-FFF2-40B4-BE49-F238E27FC236}">
                <a16:creationId xmlns:a16="http://schemas.microsoft.com/office/drawing/2014/main" id="{150B7C2C-DDAB-CEB1-EEF7-BBF34B611CE4}"/>
              </a:ext>
            </a:extLst>
          </p:cNvPr>
          <p:cNvPicPr>
            <a:picLocks noChangeAspect="1"/>
          </p:cNvPicPr>
          <p:nvPr/>
        </p:nvPicPr>
        <p:blipFill>
          <a:blip r:embed="rId13"/>
          <a:stretch>
            <a:fillRect/>
          </a:stretch>
        </p:blipFill>
        <p:spPr>
          <a:xfrm>
            <a:off x="25498878" y="25766210"/>
            <a:ext cx="5711803" cy="2859272"/>
          </a:xfrm>
          <a:prstGeom prst="rect">
            <a:avLst/>
          </a:prstGeom>
        </p:spPr>
      </p:pic>
      <p:sp>
        <p:nvSpPr>
          <p:cNvPr id="15" name="TextBox 14">
            <a:extLst>
              <a:ext uri="{FF2B5EF4-FFF2-40B4-BE49-F238E27FC236}">
                <a16:creationId xmlns:a16="http://schemas.microsoft.com/office/drawing/2014/main" id="{AC03BB44-DC4F-7D63-16AF-6E073A6CCCF1}"/>
              </a:ext>
            </a:extLst>
          </p:cNvPr>
          <p:cNvSpPr txBox="1"/>
          <p:nvPr/>
        </p:nvSpPr>
        <p:spPr>
          <a:xfrm>
            <a:off x="25508321" y="28734154"/>
            <a:ext cx="5383384" cy="1077218"/>
          </a:xfrm>
          <a:prstGeom prst="rect">
            <a:avLst/>
          </a:prstGeom>
          <a:noFill/>
        </p:spPr>
        <p:txBody>
          <a:bodyPr wrap="square" rtlCol="0">
            <a:spAutoFit/>
          </a:bodyPr>
          <a:lstStyle/>
          <a:p>
            <a:pPr algn="ctr"/>
            <a:r>
              <a:rPr lang="en-US" sz="3200" dirty="0">
                <a:latin typeface="Arial" charset="0"/>
                <a:cs typeface="Arial" charset="0"/>
              </a:rPr>
              <a:t>Figure 3. Soil samples with a VESS score of 3–4</a:t>
            </a:r>
          </a:p>
        </p:txBody>
      </p:sp>
      <p:pic>
        <p:nvPicPr>
          <p:cNvPr id="16" name="Picture 15">
            <a:extLst>
              <a:ext uri="{FF2B5EF4-FFF2-40B4-BE49-F238E27FC236}">
                <a16:creationId xmlns:a16="http://schemas.microsoft.com/office/drawing/2014/main" id="{C9C120F9-9815-9FF6-A69A-243995EBCA6D}"/>
              </a:ext>
            </a:extLst>
          </p:cNvPr>
          <p:cNvPicPr>
            <a:picLocks noChangeAspect="1"/>
          </p:cNvPicPr>
          <p:nvPr/>
        </p:nvPicPr>
        <p:blipFill>
          <a:blip r:embed="rId14"/>
          <a:stretch>
            <a:fillRect/>
          </a:stretch>
        </p:blipFill>
        <p:spPr>
          <a:xfrm>
            <a:off x="819823" y="21787465"/>
            <a:ext cx="4200508" cy="7047587"/>
          </a:xfrm>
          <a:prstGeom prst="rect">
            <a:avLst/>
          </a:prstGeom>
        </p:spPr>
      </p:pic>
    </p:spTree>
    <p:extLst>
      <p:ext uri="{BB962C8B-B14F-4D97-AF65-F5344CB8AC3E}">
        <p14:creationId xmlns:p14="http://schemas.microsoft.com/office/powerpoint/2010/main" val="8337697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4545</TotalTime>
  <Words>1370</Words>
  <Application>Microsoft Office PowerPoint</Application>
  <PresentationFormat>Custom</PresentationFormat>
  <Paragraphs>47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209</cp:revision>
  <cp:lastPrinted>2020-03-30T08:43:16Z</cp:lastPrinted>
  <dcterms:created xsi:type="dcterms:W3CDTF">2015-08-26T05:25:30Z</dcterms:created>
  <dcterms:modified xsi:type="dcterms:W3CDTF">2026-05-15T09:33:51Z</dcterms:modified>
</cp:coreProperties>
</file>